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8.xml" ContentType="application/vnd.openxmlformats-officedocument.themeOverride+xml"/>
  <Override PartName="/ppt/notesSlides/notesSlide29.xml" ContentType="application/vnd.openxmlformats-officedocument.presentationml.notesSlide+xml"/>
  <Override PartName="/ppt/theme/themeOverride9.xml" ContentType="application/vnd.openxmlformats-officedocument.themeOverride+xml"/>
  <Override PartName="/ppt/notesSlides/notesSlide30.xml" ContentType="application/vnd.openxmlformats-officedocument.presentationml.notesSlid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774" r:id="rId2"/>
    <p:sldMasterId id="2147483791" r:id="rId3"/>
    <p:sldMasterId id="2147483805" r:id="rId4"/>
    <p:sldMasterId id="2147483817" r:id="rId5"/>
    <p:sldMasterId id="2147483830" r:id="rId6"/>
    <p:sldMasterId id="2147483844" r:id="rId7"/>
    <p:sldMasterId id="2147483846" r:id="rId8"/>
    <p:sldMasterId id="2147483858" r:id="rId9"/>
    <p:sldMasterId id="2147483872" r:id="rId10"/>
    <p:sldMasterId id="2147483884" r:id="rId11"/>
    <p:sldMasterId id="2147483898" r:id="rId12"/>
    <p:sldMasterId id="2147483913" r:id="rId13"/>
    <p:sldMasterId id="2147483925" r:id="rId14"/>
    <p:sldMasterId id="2147483937" r:id="rId15"/>
    <p:sldMasterId id="2147483949" r:id="rId16"/>
    <p:sldMasterId id="2147483962" r:id="rId17"/>
    <p:sldMasterId id="2147483976" r:id="rId18"/>
    <p:sldMasterId id="2147483991" r:id="rId19"/>
    <p:sldMasterId id="2147484005" r:id="rId20"/>
    <p:sldMasterId id="2147484018" r:id="rId21"/>
  </p:sldMasterIdLst>
  <p:notesMasterIdLst>
    <p:notesMasterId r:id="rId103"/>
  </p:notesMasterIdLst>
  <p:sldIdLst>
    <p:sldId id="410" r:id="rId22"/>
    <p:sldId id="414" r:id="rId23"/>
    <p:sldId id="415" r:id="rId24"/>
    <p:sldId id="424" r:id="rId25"/>
    <p:sldId id="426" r:id="rId26"/>
    <p:sldId id="428" r:id="rId27"/>
    <p:sldId id="429" r:id="rId28"/>
    <p:sldId id="430" r:id="rId29"/>
    <p:sldId id="427" r:id="rId30"/>
    <p:sldId id="422" r:id="rId31"/>
    <p:sldId id="423" r:id="rId32"/>
    <p:sldId id="462" r:id="rId33"/>
    <p:sldId id="312" r:id="rId34"/>
    <p:sldId id="416" r:id="rId35"/>
    <p:sldId id="417" r:id="rId36"/>
    <p:sldId id="411" r:id="rId37"/>
    <p:sldId id="324" r:id="rId38"/>
    <p:sldId id="431" r:id="rId39"/>
    <p:sldId id="418" r:id="rId40"/>
    <p:sldId id="421" r:id="rId41"/>
    <p:sldId id="432" r:id="rId42"/>
    <p:sldId id="433" r:id="rId43"/>
    <p:sldId id="344" r:id="rId44"/>
    <p:sldId id="345" r:id="rId45"/>
    <p:sldId id="413" r:id="rId46"/>
    <p:sldId id="471" r:id="rId47"/>
    <p:sldId id="472" r:id="rId48"/>
    <p:sldId id="343" r:id="rId49"/>
    <p:sldId id="457" r:id="rId50"/>
    <p:sldId id="458" r:id="rId51"/>
    <p:sldId id="460" r:id="rId52"/>
    <p:sldId id="459" r:id="rId53"/>
    <p:sldId id="461" r:id="rId54"/>
    <p:sldId id="470" r:id="rId55"/>
    <p:sldId id="463" r:id="rId56"/>
    <p:sldId id="434" r:id="rId57"/>
    <p:sldId id="349" r:id="rId58"/>
    <p:sldId id="348" r:id="rId59"/>
    <p:sldId id="351" r:id="rId60"/>
    <p:sldId id="346" r:id="rId61"/>
    <p:sldId id="442" r:id="rId62"/>
    <p:sldId id="443" r:id="rId63"/>
    <p:sldId id="444" r:id="rId64"/>
    <p:sldId id="445" r:id="rId65"/>
    <p:sldId id="446" r:id="rId66"/>
    <p:sldId id="447" r:id="rId67"/>
    <p:sldId id="448" r:id="rId68"/>
    <p:sldId id="449" r:id="rId69"/>
    <p:sldId id="450" r:id="rId70"/>
    <p:sldId id="451" r:id="rId71"/>
    <p:sldId id="452" r:id="rId72"/>
    <p:sldId id="347" r:id="rId73"/>
    <p:sldId id="350" r:id="rId74"/>
    <p:sldId id="454" r:id="rId75"/>
    <p:sldId id="419" r:id="rId76"/>
    <p:sldId id="464" r:id="rId77"/>
    <p:sldId id="453" r:id="rId78"/>
    <p:sldId id="352" r:id="rId79"/>
    <p:sldId id="353" r:id="rId80"/>
    <p:sldId id="455" r:id="rId81"/>
    <p:sldId id="456" r:id="rId82"/>
    <p:sldId id="354" r:id="rId83"/>
    <p:sldId id="420" r:id="rId84"/>
    <p:sldId id="465" r:id="rId85"/>
    <p:sldId id="466" r:id="rId86"/>
    <p:sldId id="435" r:id="rId87"/>
    <p:sldId id="355" r:id="rId88"/>
    <p:sldId id="440" r:id="rId89"/>
    <p:sldId id="439" r:id="rId90"/>
    <p:sldId id="356" r:id="rId91"/>
    <p:sldId id="357" r:id="rId92"/>
    <p:sldId id="358" r:id="rId93"/>
    <p:sldId id="473" r:id="rId94"/>
    <p:sldId id="438" r:id="rId95"/>
    <p:sldId id="467" r:id="rId96"/>
    <p:sldId id="468" r:id="rId97"/>
    <p:sldId id="469" r:id="rId98"/>
    <p:sldId id="441" r:id="rId99"/>
    <p:sldId id="412" r:id="rId100"/>
    <p:sldId id="474" r:id="rId101"/>
    <p:sldId id="475"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939" autoAdjust="0"/>
  </p:normalViewPr>
  <p:slideViewPr>
    <p:cSldViewPr snapToGrid="0" snapToObjects="1">
      <p:cViewPr varScale="1">
        <p:scale>
          <a:sx n="113" d="100"/>
          <a:sy n="113" d="100"/>
        </p:scale>
        <p:origin x="-424" y="-112"/>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784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00" Type="http://schemas.openxmlformats.org/officeDocument/2006/relationships/slide" Target="slides/slide79.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12</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13</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EAE6A2-29EF-FB43-934E-D4A65ACFB4FD}" type="slidenum">
              <a:rPr lang="en-GB" sz="1200">
                <a:solidFill>
                  <a:srgbClr val="FFFFFF"/>
                </a:solidFill>
              </a:rPr>
              <a:pPr/>
              <a:t>14</a:t>
            </a:fld>
            <a:endParaRPr lang="en-GB" sz="1200">
              <a:solidFill>
                <a:srgbClr val="FFFFFF"/>
              </a:solidFill>
            </a:endParaRPr>
          </a:p>
        </p:txBody>
      </p:sp>
      <p:sp>
        <p:nvSpPr>
          <p:cNvPr id="116738" name="Rectangle 2"/>
          <p:cNvSpPr>
            <a:spLocks noGrp="1" noRot="1" noChangeAspect="1" noChangeArrowheads="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16</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19</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BBEFAA9-285E-0547-A791-FC270613F8A4}" type="slidenum">
              <a:rPr lang="en-GB" sz="1200">
                <a:solidFill>
                  <a:srgbClr val="000000"/>
                </a:solidFill>
              </a:rPr>
              <a:pPr/>
              <a:t>20</a:t>
            </a:fld>
            <a:endParaRPr lang="en-GB" sz="1200">
              <a:solidFill>
                <a:srgbClr val="000000"/>
              </a:solidFill>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21</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22</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23</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24</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7C86B-318B-024F-A182-AF526913E336}" type="slidenum">
              <a:rPr lang="en-GB" sz="1200">
                <a:solidFill>
                  <a:srgbClr val="FFFFFF"/>
                </a:solidFill>
              </a:rPr>
              <a:pPr/>
              <a:t>4</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a:t>
            </a:fld>
            <a:endParaRPr lang="en-GB">
              <a:solidFill>
                <a:prstClr val="black"/>
              </a:solidFill>
              <a:latin typeface="Calibri"/>
            </a:endParaRPr>
          </a:p>
        </p:txBody>
      </p:sp>
    </p:spTree>
    <p:extLst>
      <p:ext uri="{BB962C8B-B14F-4D97-AF65-F5344CB8AC3E}">
        <p14:creationId xmlns:p14="http://schemas.microsoft.com/office/powerpoint/2010/main" val="3715204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28</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29</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30</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31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32</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33</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34</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36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CD9B137-A505-C741-B1E7-E21571222BBC}" type="slidenum">
              <a:rPr lang="en-GB" sz="1200">
                <a:solidFill>
                  <a:srgbClr val="FFFFFF"/>
                </a:solidFill>
              </a:rPr>
              <a:pPr/>
              <a:t>5</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37</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38</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39</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40</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E4D70-6816-2545-8055-5DB67878576F}" type="slidenum">
              <a:rPr lang="en-GB" sz="1200">
                <a:solidFill>
                  <a:prstClr val="white"/>
                </a:solidFill>
              </a:rPr>
              <a:pPr/>
              <a:t>41</a:t>
            </a:fld>
            <a:endParaRPr lang="en-GB" sz="1200">
              <a:solidFill>
                <a:prstClr val="white"/>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B17A88-2A83-4948-B1B9-2729AD597CF9}" type="slidenum">
              <a:rPr lang="en-GB" sz="1200">
                <a:solidFill>
                  <a:prstClr val="white"/>
                </a:solidFill>
              </a:rPr>
              <a:pPr/>
              <a:t>42</a:t>
            </a:fld>
            <a:endParaRPr lang="en-GB" sz="1200">
              <a:solidFill>
                <a:prstClr val="white"/>
              </a:solidFill>
            </a:endParaRPr>
          </a:p>
        </p:txBody>
      </p:sp>
      <p:sp>
        <p:nvSpPr>
          <p:cNvPr id="706562" name="Rectangle 1026"/>
          <p:cNvSpPr>
            <a:spLocks noGrp="1" noRot="1" noChangeAspect="1" noChangeArrowheads="1" noTextEdit="1"/>
          </p:cNvSpPr>
          <p:nvPr>
            <p:ph type="sldImg"/>
          </p:nvPr>
        </p:nvSpPr>
        <p:spPr>
          <a:ln/>
        </p:spPr>
      </p:sp>
      <p:sp>
        <p:nvSpPr>
          <p:cNvPr id="70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2B1BFC-0A31-9D4F-A714-197DE44D285F}" type="slidenum">
              <a:rPr lang="en-GB" sz="1200">
                <a:solidFill>
                  <a:prstClr val="white"/>
                </a:solidFill>
              </a:rPr>
              <a:pPr/>
              <a:t>44</a:t>
            </a:fld>
            <a:endParaRPr lang="en-GB" sz="1200">
              <a:solidFill>
                <a:prstClr val="white"/>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CAAAA7-BC11-104A-B864-9347474CCB33}" type="slidenum">
              <a:rPr lang="en-GB" sz="1200">
                <a:solidFill>
                  <a:prstClr val="white"/>
                </a:solidFill>
              </a:rPr>
              <a:pPr/>
              <a:t>45</a:t>
            </a:fld>
            <a:endParaRPr lang="en-GB" sz="1200">
              <a:solidFill>
                <a:prstClr val="white"/>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C194F4-3F28-CC40-8544-A62653784FA9}" type="slidenum">
              <a:rPr lang="en-GB" sz="1200">
                <a:solidFill>
                  <a:prstClr val="white"/>
                </a:solidFill>
              </a:rPr>
              <a:pPr/>
              <a:t>49</a:t>
            </a:fld>
            <a:endParaRPr lang="en-GB" sz="1200">
              <a:solidFill>
                <a:prstClr val="white"/>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7648CC-7595-B34B-AC5F-0EC02D6FE9B8}" type="slidenum">
              <a:rPr lang="en-GB" sz="1200">
                <a:solidFill>
                  <a:prstClr val="white"/>
                </a:solidFill>
              </a:rPr>
              <a:pPr/>
              <a:t>50</a:t>
            </a:fld>
            <a:endParaRPr lang="en-GB" sz="1200">
              <a:solidFill>
                <a:prstClr val="white"/>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260F569-6E5E-624E-A618-40E1ABCE13BD}" type="slidenum">
              <a:rPr lang="en-GB" sz="1200">
                <a:solidFill>
                  <a:srgbClr val="FFFFFF"/>
                </a:solidFill>
              </a:rPr>
              <a:pPr/>
              <a:t>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735D30-04A8-3742-BA97-E1A7FA87E61C}" type="slidenum">
              <a:rPr lang="en-GB" sz="1200">
                <a:solidFill>
                  <a:prstClr val="white"/>
                </a:solidFill>
              </a:rPr>
              <a:pPr/>
              <a:t>51</a:t>
            </a:fld>
            <a:endParaRPr lang="en-GB" sz="1200">
              <a:solidFill>
                <a:prstClr val="white"/>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52</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53</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2EF7DD-4363-1D4F-B4CB-84300249711D}" type="slidenum">
              <a:rPr lang="en-GB" sz="1200">
                <a:solidFill>
                  <a:prstClr val="white"/>
                </a:solidFill>
              </a:rPr>
              <a:pPr/>
              <a:t>54</a:t>
            </a:fld>
            <a:endParaRPr lang="en-GB" sz="1200">
              <a:solidFill>
                <a:prstClr val="white"/>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048A579-C18A-2F4C-A3A9-09B9764B3E62}" type="slidenum">
              <a:rPr lang="en-GB" sz="1200">
                <a:solidFill>
                  <a:prstClr val="white"/>
                </a:solidFill>
              </a:rPr>
              <a:pPr/>
              <a:t>55</a:t>
            </a:fld>
            <a:endParaRPr lang="en-GB" sz="1200">
              <a:solidFill>
                <a:prstClr val="white"/>
              </a:solidFill>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318BD40-2E95-F04A-8B3E-6EAC8DABF5D5}" type="slidenum">
              <a:rPr lang="en-GB" sz="1200">
                <a:solidFill>
                  <a:prstClr val="white"/>
                </a:solidFill>
              </a:rPr>
              <a:pPr/>
              <a:t>57</a:t>
            </a:fld>
            <a:endParaRPr lang="en-GB" sz="1200">
              <a:solidFill>
                <a:prstClr val="white"/>
              </a:solidFill>
            </a:endParaRPr>
          </a:p>
        </p:txBody>
      </p:sp>
      <p:sp>
        <p:nvSpPr>
          <p:cNvPr id="718850" name="Rectangle 1026"/>
          <p:cNvSpPr>
            <a:spLocks noGrp="1" noRot="1" noChangeAspect="1" noChangeArrowheads="1" noTextEdit="1"/>
          </p:cNvSpPr>
          <p:nvPr>
            <p:ph type="sldImg"/>
          </p:nvPr>
        </p:nvSpPr>
        <p:spPr>
          <a:ln/>
        </p:spPr>
      </p:sp>
      <p:sp>
        <p:nvSpPr>
          <p:cNvPr id="7188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58</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59</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8DAD032-C874-794C-A060-E85666A8D52E}" type="slidenum">
              <a:rPr lang="en-GB" sz="1200">
                <a:solidFill>
                  <a:prstClr val="white"/>
                </a:solidFill>
              </a:rPr>
              <a:pPr/>
              <a:t>60</a:t>
            </a:fld>
            <a:endParaRPr lang="en-GB" sz="1200">
              <a:solidFill>
                <a:prstClr val="white"/>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6EE051-BB17-5243-A7FB-52C56F355316}" type="slidenum">
              <a:rPr lang="en-GB" sz="1200">
                <a:solidFill>
                  <a:prstClr val="white"/>
                </a:solidFill>
              </a:rPr>
              <a:pPr/>
              <a:t>61</a:t>
            </a:fld>
            <a:endParaRPr lang="en-GB" sz="1200">
              <a:solidFill>
                <a:prstClr val="white"/>
              </a:solidFill>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0F27F0A-E42F-A746-AC93-AFA4999905AA}" type="slidenum">
              <a:rPr lang="en-GB" sz="1200">
                <a:solidFill>
                  <a:prstClr val="white"/>
                </a:solidFill>
              </a:rPr>
              <a:pPr/>
              <a:t>7</a:t>
            </a:fld>
            <a:endParaRPr lang="en-GB" sz="1200">
              <a:solidFill>
                <a:prstClr val="white"/>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prstClr val="white"/>
                </a:solidFill>
              </a:rPr>
              <a:pPr/>
              <a:t>62</a:t>
            </a:fld>
            <a:endParaRPr lang="en-GB" sz="1200">
              <a:solidFill>
                <a:prstClr val="white"/>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0462F12-9F29-4F40-AA2B-9E189A721369}" type="slidenum">
              <a:rPr lang="en-GB" sz="1200">
                <a:solidFill>
                  <a:prstClr val="white"/>
                </a:solidFill>
              </a:rPr>
              <a:pPr/>
              <a:t>63</a:t>
            </a:fld>
            <a:endParaRPr lang="en-GB" sz="1200">
              <a:solidFill>
                <a:prstClr val="white"/>
              </a:solidFill>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64</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65</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66</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67</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68</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70</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71</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72</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2396B5-377B-914B-B281-D0F4174160B2}" type="slidenum">
              <a:rPr lang="en-GB" sz="1200">
                <a:solidFill>
                  <a:prstClr val="white"/>
                </a:solidFill>
              </a:rPr>
              <a:pPr/>
              <a:t>8</a:t>
            </a:fld>
            <a:endParaRPr lang="en-GB" sz="1200">
              <a:solidFill>
                <a:prstClr val="white"/>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75</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76</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77</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1B17DC-DF1E-E446-979D-B958161872A9}" type="slidenum">
              <a:rPr lang="en-GB" sz="1200">
                <a:solidFill>
                  <a:srgbClr val="FFFFFF"/>
                </a:solidFill>
              </a:rPr>
              <a:pPr/>
              <a:t>9</a:t>
            </a:fld>
            <a:endParaRPr lang="en-GB" sz="1200">
              <a:solidFill>
                <a:srgbClr val="FFFFFF"/>
              </a:solidFill>
            </a:endParaRPr>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94877C-EEBE-374F-8C23-97010BE32EB4}" type="slidenum">
              <a:rPr lang="en-GB" sz="1200">
                <a:solidFill>
                  <a:prstClr val="white"/>
                </a:solidFill>
              </a:rPr>
              <a:pPr/>
              <a:t>10</a:t>
            </a:fld>
            <a:endParaRPr lang="en-GB" sz="1200">
              <a:solidFill>
                <a:prstClr val="white"/>
              </a:solidFill>
            </a:endParaRPr>
          </a:p>
        </p:txBody>
      </p:sp>
      <p:sp>
        <p:nvSpPr>
          <p:cNvPr id="106498" name="Rectangle 1026"/>
          <p:cNvSpPr>
            <a:spLocks noGrp="1" noRot="1" noChangeAspect="1" noChangeArrowheads="1" noTextEdit="1"/>
          </p:cNvSpPr>
          <p:nvPr>
            <p:ph type="sldImg"/>
          </p:nvPr>
        </p:nvSpPr>
        <p:spPr>
          <a:ln/>
        </p:spPr>
      </p:sp>
      <p:sp>
        <p:nvSpPr>
          <p:cNvPr id="1064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5F17B9-FC27-AD4D-82D6-F0204137DA46}" type="slidenum">
              <a:rPr lang="en-GB" sz="1200">
                <a:solidFill>
                  <a:prstClr val="white"/>
                </a:solidFill>
              </a:rPr>
              <a:pPr/>
              <a:t>11</a:t>
            </a:fld>
            <a:endParaRPr lang="en-GB" sz="1200">
              <a:solidFill>
                <a:prstClr val="white"/>
              </a:solidFill>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549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548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B61D2-0D3E-044C-AD27-45674A173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799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2A0B0A-B7AD-0040-8660-54A943882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101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7309F-9F4B-4D4F-8E16-A001CB41E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529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F588DD-0FC2-8144-A101-6920ED4E65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574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FDEB04-5136-644F-80C8-C420363FF4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331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24EC2-7C5D-7345-A563-DB749DD02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106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CE78F7-F9A5-0F4C-B389-2549BC34D4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2672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6506D3-B235-2446-81CD-6839DAA3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23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2674D-0C7A-3940-85B8-FCD5F420D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0583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033EE-DA8D-104F-B3FE-6BF90AB53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903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2A417-D4C3-934C-ADF2-F16E284A8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298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721485-26A7-ED42-BEB3-CB47F39C49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978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7BFF017-80A8-814A-A743-273103ED6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14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07C64-C738-EF4F-9520-7A13B8247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955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A249F-3927-7742-A5A1-FB5046F44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5932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3B9A10-75E0-F140-A292-CDCC83F4A9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550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D28975-A4A6-EF40-91E7-F0D37A89A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8223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62EEDF-493D-4343-807C-3B93FE4FD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84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53A8A9-1319-4A45-AEA3-746EDD40D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140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DE2BD0-C136-2440-B5F7-E98615588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1754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E0C483-0688-564B-B912-9079CE0418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072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7D59ED-0BA9-2B4B-B726-256F5C92EC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8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68467-BCD8-1140-B20A-3474ED65B1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919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6E5C6-8996-684A-BB8E-CBB5A123D4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498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3C0CEA-3307-1744-870B-53D53C21B0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5041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6456D1-B066-4F44-9F5F-8BA46D3517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755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233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17289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1450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0053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96616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09972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6303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0440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82511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017336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006745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8/6/17</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993578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461850"/>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17332775"/>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0452133"/>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7389848"/>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9389708"/>
      </p:ext>
    </p:extLst>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351429625"/>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274292344"/>
      </p:ext>
    </p:extLst>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867841225"/>
      </p:ext>
    </p:extLst>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9382766"/>
      </p:ext>
    </p:extLst>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6648596"/>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8497983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87042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536821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29597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88907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5066201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6080020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4295478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6316923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67040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4928920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348775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2774316342"/>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08173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92188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285693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80829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407688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597070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0457433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0839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548324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30373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0077978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666330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4376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98428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830625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2544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399717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967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48964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073084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9677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845957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490346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422095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048889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8E15F1-B19C-2A4B-BE62-F3B0C7EE039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980985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0E7D48-26AF-1942-8038-9518A7953B6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59114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3E30A0-56C8-D149-AFD4-5460570AE1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83422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3D21CA-5AC2-4F4E-846D-A98089C6FE9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2996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72BF0-1584-6045-9AE2-9C42AB770B7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97667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FE5A5C-1C0C-C949-9997-2C30F1769DF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50224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DE8F57-A221-BB4E-88A0-33E9493E0C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76508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19F047-793E-8F4C-8982-236BFAEFAF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33823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D076AF-408D-BE43-A47D-18430EDEBCA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3094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4094A-11EB-9E44-B298-C8029B90EDB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1820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3EC5F-6D4D-B149-B7B8-93C3BDC71B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73299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793912-1B83-2F41-AB21-2159635D067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23511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991EB-0542-EF4C-AFFD-1F940EE4A78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427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595042"/>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889727"/>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48632"/>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58962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54671"/>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80262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446444"/>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37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40536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687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504225"/>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84751"/>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62750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C340BC31-D42C-D049-944C-6C19D80A64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2599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C225938-78C0-2645-AD76-A3382790A39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1595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613C2BA-C78D-114B-9505-AF138C16C7F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09386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07CAEF3-E21F-5D4D-A921-82F2BB222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42636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2A20F05-1295-CD45-A67F-7F861D5D43F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766138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92AEED25-CC13-D84A-ABD6-8AE99B7B50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752450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CE619F6B-5050-2F4C-BFA8-3167F023C58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5489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6F63D79-77E2-2745-BA72-9AB5686363B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067717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AD8819E4-43A4-FC4C-9A7C-1C19EA58204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2781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AFA12CA-67ED-DC46-A902-621F7956B0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6018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726AF7C-9796-ED48-AFB8-778E0C4ED1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36279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6EF0C32-6953-674F-9ADC-A431969D79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34252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D9E85-6ACF-FC48-8CB8-5CE97ADAD03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29659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1192074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6680456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3033610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40766101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167746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008038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8360034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989129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2345892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1655860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8999855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9C5519-4FFF-E043-AA59-FD8BB358CD1B}" type="slidenum">
              <a:rPr lang="en-US"/>
              <a:pPr>
                <a:defRPr/>
              </a:pPr>
              <a:t>‹#›</a:t>
            </a:fld>
            <a:endParaRPr lang="en-US"/>
          </a:p>
        </p:txBody>
      </p:sp>
    </p:spTree>
    <p:extLst>
      <p:ext uri="{BB962C8B-B14F-4D97-AF65-F5344CB8AC3E}">
        <p14:creationId xmlns:p14="http://schemas.microsoft.com/office/powerpoint/2010/main" val="3384858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A331B8-1E70-D741-A468-E95A4CB25AC9}" type="slidenum">
              <a:rPr lang="en-US"/>
              <a:pPr>
                <a:defRPr/>
              </a:pPr>
              <a:t>‹#›</a:t>
            </a:fld>
            <a:endParaRPr lang="en-US"/>
          </a:p>
        </p:txBody>
      </p:sp>
    </p:spTree>
    <p:extLst>
      <p:ext uri="{BB962C8B-B14F-4D97-AF65-F5344CB8AC3E}">
        <p14:creationId xmlns:p14="http://schemas.microsoft.com/office/powerpoint/2010/main" val="329572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6619D0-8886-1542-88FA-7FC5EA1E12B3}" type="slidenum">
              <a:rPr lang="en-US"/>
              <a:pPr>
                <a:defRPr/>
              </a:pPr>
              <a:t>‹#›</a:t>
            </a:fld>
            <a:endParaRPr lang="en-US"/>
          </a:p>
        </p:txBody>
      </p:sp>
    </p:spTree>
    <p:extLst>
      <p:ext uri="{BB962C8B-B14F-4D97-AF65-F5344CB8AC3E}">
        <p14:creationId xmlns:p14="http://schemas.microsoft.com/office/powerpoint/2010/main" val="504774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42189-1279-784B-8816-54D722A4A294}" type="slidenum">
              <a:rPr lang="en-US"/>
              <a:pPr>
                <a:defRPr/>
              </a:pPr>
              <a:t>‹#›</a:t>
            </a:fld>
            <a:endParaRPr lang="en-US"/>
          </a:p>
        </p:txBody>
      </p:sp>
    </p:spTree>
    <p:extLst>
      <p:ext uri="{BB962C8B-B14F-4D97-AF65-F5344CB8AC3E}">
        <p14:creationId xmlns:p14="http://schemas.microsoft.com/office/powerpoint/2010/main" val="302044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504C1B2-A8BE-3C45-87DF-16F75196BDB8}" type="slidenum">
              <a:rPr lang="en-US"/>
              <a:pPr>
                <a:defRPr/>
              </a:pPr>
              <a:t>‹#›</a:t>
            </a:fld>
            <a:endParaRPr lang="en-US"/>
          </a:p>
        </p:txBody>
      </p:sp>
    </p:spTree>
    <p:extLst>
      <p:ext uri="{BB962C8B-B14F-4D97-AF65-F5344CB8AC3E}">
        <p14:creationId xmlns:p14="http://schemas.microsoft.com/office/powerpoint/2010/main" val="3717255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E472089-DDBC-3447-A09B-94FECBAC0D26}" type="slidenum">
              <a:rPr lang="en-US"/>
              <a:pPr>
                <a:defRPr/>
              </a:pPr>
              <a:t>‹#›</a:t>
            </a:fld>
            <a:endParaRPr lang="en-US"/>
          </a:p>
        </p:txBody>
      </p:sp>
    </p:spTree>
    <p:extLst>
      <p:ext uri="{BB962C8B-B14F-4D97-AF65-F5344CB8AC3E}">
        <p14:creationId xmlns:p14="http://schemas.microsoft.com/office/powerpoint/2010/main" val="3194430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F311A33-5E83-2A47-9DBA-863395858BEE}" type="slidenum">
              <a:rPr lang="en-US"/>
              <a:pPr>
                <a:defRPr/>
              </a:pPr>
              <a:t>‹#›</a:t>
            </a:fld>
            <a:endParaRPr lang="en-US"/>
          </a:p>
        </p:txBody>
      </p:sp>
    </p:spTree>
    <p:extLst>
      <p:ext uri="{BB962C8B-B14F-4D97-AF65-F5344CB8AC3E}">
        <p14:creationId xmlns:p14="http://schemas.microsoft.com/office/powerpoint/2010/main" val="2634332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96CA12-7D5E-2340-9809-8D1EF203DB2B}" type="slidenum">
              <a:rPr lang="en-US"/>
              <a:pPr>
                <a:defRPr/>
              </a:pPr>
              <a:t>‹#›</a:t>
            </a:fld>
            <a:endParaRPr lang="en-US"/>
          </a:p>
        </p:txBody>
      </p:sp>
    </p:spTree>
    <p:extLst>
      <p:ext uri="{BB962C8B-B14F-4D97-AF65-F5344CB8AC3E}">
        <p14:creationId xmlns:p14="http://schemas.microsoft.com/office/powerpoint/2010/main" val="3708702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8A4EDFA-3120-204F-AEC6-E5791B38CFB3}" type="slidenum">
              <a:rPr lang="en-US"/>
              <a:pPr>
                <a:defRPr/>
              </a:pPr>
              <a:t>‹#›</a:t>
            </a:fld>
            <a:endParaRPr lang="en-US"/>
          </a:p>
        </p:txBody>
      </p:sp>
    </p:spTree>
    <p:extLst>
      <p:ext uri="{BB962C8B-B14F-4D97-AF65-F5344CB8AC3E}">
        <p14:creationId xmlns:p14="http://schemas.microsoft.com/office/powerpoint/2010/main" val="265520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0C1ACA-D792-E04C-A68C-EE618244D528}" type="slidenum">
              <a:rPr lang="en-US"/>
              <a:pPr>
                <a:defRPr/>
              </a:pPr>
              <a:t>‹#›</a:t>
            </a:fld>
            <a:endParaRPr lang="en-US"/>
          </a:p>
        </p:txBody>
      </p:sp>
    </p:spTree>
    <p:extLst>
      <p:ext uri="{BB962C8B-B14F-4D97-AF65-F5344CB8AC3E}">
        <p14:creationId xmlns:p14="http://schemas.microsoft.com/office/powerpoint/2010/main" val="3996307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671E31-B3C2-0A47-A586-D1ED40E0B459}" type="slidenum">
              <a:rPr lang="en-US"/>
              <a:pPr>
                <a:defRPr/>
              </a:pPr>
              <a:t>‹#›</a:t>
            </a:fld>
            <a:endParaRPr lang="en-US"/>
          </a:p>
        </p:txBody>
      </p:sp>
    </p:spTree>
    <p:extLst>
      <p:ext uri="{BB962C8B-B14F-4D97-AF65-F5344CB8AC3E}">
        <p14:creationId xmlns:p14="http://schemas.microsoft.com/office/powerpoint/2010/main" val="1462595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EAC195-3040-0246-AB9F-E161737CA4B2}" type="slidenum">
              <a:rPr lang="en-US"/>
              <a:pPr>
                <a:defRPr/>
              </a:pPr>
              <a:t>‹#›</a:t>
            </a:fld>
            <a:endParaRPr lang="en-US"/>
          </a:p>
        </p:txBody>
      </p:sp>
    </p:spTree>
    <p:extLst>
      <p:ext uri="{BB962C8B-B14F-4D97-AF65-F5344CB8AC3E}">
        <p14:creationId xmlns:p14="http://schemas.microsoft.com/office/powerpoint/2010/main" val="1149030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974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224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3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183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08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4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49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006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895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066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451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26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4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A75A19-7191-B743-98DD-F46E98AC3807}" type="slidenum">
              <a:rPr lang="en-US"/>
              <a:pPr>
                <a:defRPr/>
              </a:pPr>
              <a:t>‹#›</a:t>
            </a:fld>
            <a:endParaRPr lang="en-US"/>
          </a:p>
        </p:txBody>
      </p:sp>
    </p:spTree>
    <p:extLst>
      <p:ext uri="{BB962C8B-B14F-4D97-AF65-F5344CB8AC3E}">
        <p14:creationId xmlns:p14="http://schemas.microsoft.com/office/powerpoint/2010/main" val="2029086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3930E9-380A-6242-9363-C89EA9A3B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482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D45651D-A788-4947-BD9A-5528E4C0A2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952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BEFAA90-DB29-734D-A541-5BBD4577A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87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F10F6F-2A53-204C-B9D6-8676776CD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612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0804253-157C-2D4E-BED9-1A9AE6165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415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A2E39C3-EE78-6F4A-9396-5D56D7E67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830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4E853E4-9356-8546-A307-1E31FBAB0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3230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B34DD5D-3870-C44D-A2F2-C52A12FD9D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842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49CB9BB-B9CB-864D-8FB0-AFC0C7867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502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57BFD9B-4E00-5540-8EF1-BB7C273130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162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E39F01F-AC5E-D747-94F6-C28DAEB38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15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66028-1B9D-1240-8C06-6FF7116FD151}" type="slidenum">
              <a:rPr lang="en-US"/>
              <a:pPr>
                <a:defRPr/>
              </a:pPr>
              <a:t>‹#›</a:t>
            </a:fld>
            <a:endParaRPr lang="en-US"/>
          </a:p>
        </p:txBody>
      </p:sp>
    </p:spTree>
    <p:extLst>
      <p:ext uri="{BB962C8B-B14F-4D97-AF65-F5344CB8AC3E}">
        <p14:creationId xmlns:p14="http://schemas.microsoft.com/office/powerpoint/2010/main" val="3297166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EACEE2-C9F8-114C-84E8-2D354B29467C}" type="slidenum">
              <a:rPr lang="en-US"/>
              <a:pPr>
                <a:defRPr/>
              </a:pPr>
              <a:t>‹#›</a:t>
            </a:fld>
            <a:endParaRPr lang="en-US"/>
          </a:p>
        </p:txBody>
      </p:sp>
    </p:spTree>
    <p:extLst>
      <p:ext uri="{BB962C8B-B14F-4D97-AF65-F5344CB8AC3E}">
        <p14:creationId xmlns:p14="http://schemas.microsoft.com/office/powerpoint/2010/main" val="411587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C588EC-16D8-224D-8281-4D37C0340970}" type="slidenum">
              <a:rPr lang="en-US"/>
              <a:pPr>
                <a:defRPr/>
              </a:pPr>
              <a:t>‹#›</a:t>
            </a:fld>
            <a:endParaRPr lang="en-US"/>
          </a:p>
        </p:txBody>
      </p:sp>
    </p:spTree>
    <p:extLst>
      <p:ext uri="{BB962C8B-B14F-4D97-AF65-F5344CB8AC3E}">
        <p14:creationId xmlns:p14="http://schemas.microsoft.com/office/powerpoint/2010/main" val="2337246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7A2D8-FA7C-C044-87E5-46467676F518}" type="slidenum">
              <a:rPr lang="en-US"/>
              <a:pPr>
                <a:defRPr/>
              </a:pPr>
              <a:t>‹#›</a:t>
            </a:fld>
            <a:endParaRPr lang="en-US"/>
          </a:p>
        </p:txBody>
      </p:sp>
    </p:spTree>
    <p:extLst>
      <p:ext uri="{BB962C8B-B14F-4D97-AF65-F5344CB8AC3E}">
        <p14:creationId xmlns:p14="http://schemas.microsoft.com/office/powerpoint/2010/main" val="3320702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2AA89C-5D87-6E42-9847-32C0B0BDD03E}" type="slidenum">
              <a:rPr lang="en-US"/>
              <a:pPr>
                <a:defRPr/>
              </a:pPr>
              <a:t>‹#›</a:t>
            </a:fld>
            <a:endParaRPr lang="en-US"/>
          </a:p>
        </p:txBody>
      </p:sp>
    </p:spTree>
    <p:extLst>
      <p:ext uri="{BB962C8B-B14F-4D97-AF65-F5344CB8AC3E}">
        <p14:creationId xmlns:p14="http://schemas.microsoft.com/office/powerpoint/2010/main" val="3973960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3D8F97-F5BC-D34C-8637-F5AB97766E4A}" type="slidenum">
              <a:rPr lang="en-US"/>
              <a:pPr>
                <a:defRPr/>
              </a:pPr>
              <a:t>‹#›</a:t>
            </a:fld>
            <a:endParaRPr lang="en-US"/>
          </a:p>
        </p:txBody>
      </p:sp>
    </p:spTree>
    <p:extLst>
      <p:ext uri="{BB962C8B-B14F-4D97-AF65-F5344CB8AC3E}">
        <p14:creationId xmlns:p14="http://schemas.microsoft.com/office/powerpoint/2010/main" val="2314767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536556-9CA0-BE49-8621-E711FCDC0F50}" type="slidenum">
              <a:rPr lang="en-US"/>
              <a:pPr>
                <a:defRPr/>
              </a:pPr>
              <a:t>‹#›</a:t>
            </a:fld>
            <a:endParaRPr lang="en-US"/>
          </a:p>
        </p:txBody>
      </p:sp>
    </p:spTree>
    <p:extLst>
      <p:ext uri="{BB962C8B-B14F-4D97-AF65-F5344CB8AC3E}">
        <p14:creationId xmlns:p14="http://schemas.microsoft.com/office/powerpoint/2010/main" val="284383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9605C-DCB4-7B47-836C-CF70902C52A2}" type="slidenum">
              <a:rPr lang="en-US"/>
              <a:pPr>
                <a:defRPr/>
              </a:pPr>
              <a:t>‹#›</a:t>
            </a:fld>
            <a:endParaRPr lang="en-US"/>
          </a:p>
        </p:txBody>
      </p:sp>
    </p:spTree>
    <p:extLst>
      <p:ext uri="{BB962C8B-B14F-4D97-AF65-F5344CB8AC3E}">
        <p14:creationId xmlns:p14="http://schemas.microsoft.com/office/powerpoint/2010/main" val="2145227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6EA17-E6E9-234A-9A17-8B3C90CD2676}" type="slidenum">
              <a:rPr lang="en-US"/>
              <a:pPr>
                <a:defRPr/>
              </a:pPr>
              <a:t>‹#›</a:t>
            </a:fld>
            <a:endParaRPr lang="en-US"/>
          </a:p>
        </p:txBody>
      </p:sp>
    </p:spTree>
    <p:extLst>
      <p:ext uri="{BB962C8B-B14F-4D97-AF65-F5344CB8AC3E}">
        <p14:creationId xmlns:p14="http://schemas.microsoft.com/office/powerpoint/2010/main" val="3559763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EDAE0-7A71-2941-8329-36624BC73A22}" type="slidenum">
              <a:rPr lang="en-US"/>
              <a:pPr>
                <a:defRPr/>
              </a:pPr>
              <a:t>‹#›</a:t>
            </a:fld>
            <a:endParaRPr lang="en-US"/>
          </a:p>
        </p:txBody>
      </p:sp>
    </p:spTree>
    <p:extLst>
      <p:ext uri="{BB962C8B-B14F-4D97-AF65-F5344CB8AC3E}">
        <p14:creationId xmlns:p14="http://schemas.microsoft.com/office/powerpoint/2010/main" val="297520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65D853-81F3-204C-BEF9-815E665CACD6}" type="slidenum">
              <a:rPr lang="en-US"/>
              <a:pPr>
                <a:defRPr/>
              </a:pPr>
              <a:t>‹#›</a:t>
            </a:fld>
            <a:endParaRPr lang="en-US"/>
          </a:p>
        </p:txBody>
      </p:sp>
    </p:spTree>
    <p:extLst>
      <p:ext uri="{BB962C8B-B14F-4D97-AF65-F5344CB8AC3E}">
        <p14:creationId xmlns:p14="http://schemas.microsoft.com/office/powerpoint/2010/main" val="3327060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ED74F3-F09B-F240-89CF-9CCB62E0D009}" type="slidenum">
              <a:rPr lang="en-US"/>
              <a:pPr>
                <a:defRPr/>
              </a:pPr>
              <a:t>‹#›</a:t>
            </a:fld>
            <a:endParaRPr lang="en-US"/>
          </a:p>
        </p:txBody>
      </p:sp>
    </p:spTree>
    <p:extLst>
      <p:ext uri="{BB962C8B-B14F-4D97-AF65-F5344CB8AC3E}">
        <p14:creationId xmlns:p14="http://schemas.microsoft.com/office/powerpoint/2010/main" val="372490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9D044-9720-5845-A701-B3AD78CDD401}" type="slidenum">
              <a:rPr lang="en-US"/>
              <a:pPr>
                <a:defRPr/>
              </a:pPr>
              <a:t>‹#›</a:t>
            </a:fld>
            <a:endParaRPr lang="en-US"/>
          </a:p>
        </p:txBody>
      </p:sp>
    </p:spTree>
    <p:extLst>
      <p:ext uri="{BB962C8B-B14F-4D97-AF65-F5344CB8AC3E}">
        <p14:creationId xmlns:p14="http://schemas.microsoft.com/office/powerpoint/2010/main" val="3301642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5978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802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68526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50346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020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87766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848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5130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1914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theme" Target="../theme/theme11.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slideLayout" Target="../slideLayouts/slideLayout127.xml"/><Relationship Id="rId14"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3.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4.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theme" Target="../theme/theme15.xml"/><Relationship Id="rId14" Type="http://schemas.openxmlformats.org/officeDocument/2006/relationships/image" Target="../media/image5.jpeg"/><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theme" Target="../theme/theme16.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slideLayout" Target="../slideLayouts/slideLayout185.xml"/><Relationship Id="rId13" Type="http://schemas.openxmlformats.org/officeDocument/2006/relationships/slideLayout" Target="../slideLayouts/slideLayout186.xml"/><Relationship Id="rId14" Type="http://schemas.openxmlformats.org/officeDocument/2006/relationships/theme" Target="../theme/theme17.xml"/><Relationship Id="rId15" Type="http://schemas.openxmlformats.org/officeDocument/2006/relationships/image" Target="../media/image6.png"/><Relationship Id="rId16" Type="http://schemas.openxmlformats.org/officeDocument/2006/relationships/image" Target="../media/image7.png"/><Relationship Id="rId17" Type="http://schemas.openxmlformats.org/officeDocument/2006/relationships/image" Target="../media/image8.png"/><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slideLayout" Target="../slideLayouts/slideLayout199.xml"/><Relationship Id="rId14" Type="http://schemas.openxmlformats.org/officeDocument/2006/relationships/theme" Target="../theme/theme18.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slideLayout" Target="../slideLayouts/slideLayout211.xml"/><Relationship Id="rId13" Type="http://schemas.openxmlformats.org/officeDocument/2006/relationships/slideLayout" Target="../slideLayouts/slideLayout212.xml"/><Relationship Id="rId14" Type="http://schemas.openxmlformats.org/officeDocument/2006/relationships/theme" Target="../theme/theme19.xml"/><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slideLayout" Target="../slideLayouts/slideLayout224.xml"/><Relationship Id="rId13" Type="http://schemas.openxmlformats.org/officeDocument/2006/relationships/theme" Target="../theme/theme20.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theme" Target="../theme/theme6.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9.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542471061"/>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D83EF88-8EF7-F04E-9266-221238C142A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647604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74BB9414-DB2B-0E47-BEDB-68AA8CF7D3CE}"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4242415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669301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8/6/17</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415211423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xmlns:p14="http://schemas.microsoft.com/office/powerpoint/2010/mai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0674845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4019140"/>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407492CA-13A1-4146-945F-F2AAAA1F543F}"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64240509"/>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defTabSz="914400"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fontAlgn="base">
              <a:spcAft>
                <a:spcPct val="0"/>
              </a:spcAft>
              <a:defRPr/>
            </a:pPr>
            <a:fld id="{F5269A5A-35C0-FB41-9A64-4F8FC9C806A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80741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906171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 id="2147483912"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75B46A97-92E7-E44C-8AD0-40F72A112EFA}"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0458890"/>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816807903"/>
      </p:ext>
    </p:extLst>
  </p:cSld>
  <p:clrMap bg1="lt1" tx1="dk1" bg2="lt2" tx2="dk2" accent1="accent1" accent2="accent2" accent3="accent3" accent4="accent4" accent5="accent5" accent6="accent6" hlink="hlink" folHlink="folHlink"/>
  <p:sldLayoutIdLst>
    <p:sldLayoutId id="21474840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9670136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8BBDB468-4B09-5641-BC65-F89C8F57946E}"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726900367"/>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90883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8F2271-D153-404F-A895-6CE183A55B1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4586842"/>
      </p:ext>
    </p:extLst>
  </p:cSld>
  <p:clrMap bg1="lt1" tx1="dk1" bg2="lt2" tx2="dk2" accent1="accent1" accent2="accent2" accent3="accent3" accent4="accent4" accent5="accent5" accent6="accent6" hlink="hlink" folHlink="folHlink"/>
  <p:sldLayoutIdLst>
    <p:sldLayoutId id="2147483845" r:id="rId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9C10CB8-CAE6-184C-8CF3-3326309BC5C6}"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9807057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F7EC0F9-7140-E74F-AB15-D3B454E69691}"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669549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9.jpeg"/><Relationship Id="rId1" Type="http://schemas.openxmlformats.org/officeDocument/2006/relationships/themeOverride" Target="../theme/themeOverride2.xml"/><Relationship Id="rId2"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5.png"/><Relationship Id="rId1" Type="http://schemas.openxmlformats.org/officeDocument/2006/relationships/themeOverride" Target="../theme/themeOverride3.xml"/><Relationship Id="rId2"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2.jpeg"/><Relationship Id="rId1" Type="http://schemas.openxmlformats.org/officeDocument/2006/relationships/themeOverride" Target="../theme/themeOverride4.xml"/><Relationship Id="rId2"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3.jpeg"/><Relationship Id="rId1" Type="http://schemas.openxmlformats.org/officeDocument/2006/relationships/themeOverride" Target="../theme/themeOverride5.xml"/><Relationship Id="rId2"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image" Target="../media/image35.jpeg"/><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25.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3.jpeg"/><Relationship Id="rId1" Type="http://schemas.openxmlformats.org/officeDocument/2006/relationships/themeOverride" Target="../theme/themeOverride6.xml"/><Relationship Id="rId2"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4.png"/><Relationship Id="rId1" Type="http://schemas.openxmlformats.org/officeDocument/2006/relationships/themeOverride" Target="../theme/themeOverride7.xml"/><Relationship Id="rId2"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45.jpeg"/><Relationship Id="rId1" Type="http://schemas.openxmlformats.org/officeDocument/2006/relationships/themeOverride" Target="../theme/themeOverride8.xml"/><Relationship Id="rId2"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6.jpeg"/><Relationship Id="rId1" Type="http://schemas.openxmlformats.org/officeDocument/2006/relationships/themeOverride" Target="../theme/themeOverride9.xml"/><Relationship Id="rId2"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7.jpeg"/><Relationship Id="rId1" Type="http://schemas.openxmlformats.org/officeDocument/2006/relationships/themeOverride" Target="../theme/themeOverride10.xml"/><Relationship Id="rId2"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50.jpeg"/><Relationship Id="rId1" Type="http://schemas.openxmlformats.org/officeDocument/2006/relationships/themeOverride" Target="../theme/themeOverride11.xml"/><Relationship Id="rId2"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 Id="rId5" Type="http://schemas.openxmlformats.org/officeDocument/2006/relationships/image" Target="../media/image52.jpeg"/><Relationship Id="rId1" Type="http://schemas.openxmlformats.org/officeDocument/2006/relationships/slideLayout" Target="../slideLayouts/slideLayout153.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 Id="rId5" Type="http://schemas.openxmlformats.org/officeDocument/2006/relationships/image" Target="../media/image53.jpeg"/><Relationship Id="rId1" Type="http://schemas.openxmlformats.org/officeDocument/2006/relationships/slideLayout" Target="../slideLayouts/slideLayout153.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 Id="rId5" Type="http://schemas.openxmlformats.org/officeDocument/2006/relationships/image" Target="../media/image56.jpeg"/><Relationship Id="rId1" Type="http://schemas.openxmlformats.org/officeDocument/2006/relationships/slideLayout" Target="../slideLayouts/slideLayout153.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6" Type="http://schemas.openxmlformats.org/officeDocument/2006/relationships/image" Target="../media/image59.jpeg"/><Relationship Id="rId1" Type="http://schemas.openxmlformats.org/officeDocument/2006/relationships/slideLayout" Target="../slideLayouts/slideLayout153.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image" Target="../media/image60.jpeg"/><Relationship Id="rId3"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 Id="rId5" Type="http://schemas.openxmlformats.org/officeDocument/2006/relationships/image" Target="../media/image65.jpeg"/><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7" Type="http://schemas.openxmlformats.org/officeDocument/2006/relationships/image" Target="../media/image66.jpeg"/><Relationship Id="rId1" Type="http://schemas.openxmlformats.org/officeDocument/2006/relationships/slideLayout" Target="../slideLayouts/slideLayout161.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www.cnn.com/SPECIALS/2001/mideast/stories/issues.jerusalem/jerusalem.dome.of.rock.jpg" TargetMode="External"/><Relationship Id="rId5" Type="http://schemas.openxmlformats.org/officeDocument/2006/relationships/image" Target="../media/image68.jpeg"/><Relationship Id="rId1" Type="http://schemas.openxmlformats.org/officeDocument/2006/relationships/slideLayout" Target="../slideLayouts/slideLayout153.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161.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45.jpeg"/><Relationship Id="rId1" Type="http://schemas.openxmlformats.org/officeDocument/2006/relationships/themeOverride" Target="../theme/themeOverride12.xml"/><Relationship Id="rId2"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53.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4.xml"/><Relationship Id="rId3"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76.jpeg"/><Relationship Id="rId1" Type="http://schemas.openxmlformats.org/officeDocument/2006/relationships/themeOverride" Target="../theme/themeOverride13.xml"/><Relationship Id="rId2" Type="http://schemas.openxmlformats.org/officeDocument/2006/relationships/slideLayout" Target="../slideLayouts/slideLayout20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7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http://www.maps.com/magellan/Images/JERSUL-W1.gif" TargetMode="External"/><Relationship Id="rId5" Type="http://schemas.openxmlformats.org/officeDocument/2006/relationships/image" Target="../media/image80.png"/><Relationship Id="rId1" Type="http://schemas.openxmlformats.org/officeDocument/2006/relationships/slideLayout" Target="../slideLayouts/slideLayout153.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81.jpeg"/><Relationship Id="rId1" Type="http://schemas.openxmlformats.org/officeDocument/2006/relationships/slideLayout" Target="../slideLayouts/slideLayout153.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8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1.xml"/><Relationship Id="rId3" Type="http://schemas.openxmlformats.org/officeDocument/2006/relationships/image" Target="../media/image8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2.xml"/><Relationship Id="rId3" Type="http://schemas.openxmlformats.org/officeDocument/2006/relationships/image" Target="../media/image2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3.xml"/><Relationship Id="rId3" Type="http://schemas.openxmlformats.org/officeDocument/2006/relationships/image" Target="../media/image4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54.xml"/><Relationship Id="rId3"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56.xml"/><Relationship Id="rId3" Type="http://schemas.openxmlformats.org/officeDocument/2006/relationships/image" Target="../media/image8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8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33.jpeg"/><Relationship Id="rId5" Type="http://schemas.openxmlformats.org/officeDocument/2006/relationships/image" Target="../media/image91.jpeg"/><Relationship Id="rId1" Type="http://schemas.openxmlformats.org/officeDocument/2006/relationships/themeOverride" Target="../theme/themeOverride14.xml"/><Relationship Id="rId2"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9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0.xml"/><Relationship Id="rId3" Type="http://schemas.openxmlformats.org/officeDocument/2006/relationships/image" Target="../media/image2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1.xml"/><Relationship Id="rId3" Type="http://schemas.openxmlformats.org/officeDocument/2006/relationships/image" Target="../media/image4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62.xml"/><Relationship Id="rId3" Type="http://schemas.openxmlformats.org/officeDocument/2006/relationships/image" Target="../media/image8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93.png"/><Relationship Id="rId3" Type="http://schemas.microsoft.com/office/2007/relationships/hdphoto" Target="../media/hdphoto1.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7.jpeg"/><Relationship Id="rId1" Type="http://schemas.openxmlformats.org/officeDocument/2006/relationships/themeOverride" Target="../theme/themeOverride1.xml"/><Relationship Id="rId2"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27089"/>
          </a:xfrm>
          <a:prstGeom prst="rect">
            <a:avLst/>
          </a:prstGeom>
        </p:spPr>
      </p:pic>
      <p:sp>
        <p:nvSpPr>
          <p:cNvPr id="857090" name="Rectangle 2"/>
          <p:cNvSpPr>
            <a:spLocks noGrp="1" noChangeArrowheads="1"/>
          </p:cNvSpPr>
          <p:nvPr>
            <p:ph type="ctrTitle"/>
          </p:nvPr>
        </p:nvSpPr>
        <p:spPr>
          <a:xfrm>
            <a:off x="1" y="5093141"/>
            <a:ext cx="9224867" cy="1247942"/>
          </a:xfrm>
          <a:effectLst/>
        </p:spPr>
        <p:txBody>
          <a:bodyPr/>
          <a:lstStyle/>
          <a:p>
            <a:pPr>
              <a:defRPr/>
            </a:pPr>
            <a:r>
              <a:rPr lang="en-US" sz="4800" b="1" dirty="0" smtClean="0">
                <a:effectLst>
                  <a:glow rad="228600">
                    <a:schemeClr val="tx1"/>
                  </a:glow>
                </a:effectLst>
                <a:latin typeface="Arial" charset="0"/>
                <a:ea typeface="ＭＳ Ｐゴシック" charset="0"/>
                <a:cs typeface="ＭＳ Ｐゴシック" charset="0"/>
              </a:rPr>
              <a:t>The Grace Witnesses </a:t>
            </a:r>
            <a:br>
              <a:rPr lang="en-US" sz="4800" b="1" dirty="0" smtClean="0">
                <a:effectLst>
                  <a:glow rad="228600">
                    <a:schemeClr val="tx1"/>
                  </a:glow>
                </a:effectLst>
                <a:latin typeface="Arial" charset="0"/>
                <a:ea typeface="ＭＳ Ｐゴシック" charset="0"/>
                <a:cs typeface="ＭＳ Ｐゴシック" charset="0"/>
              </a:rPr>
            </a:br>
            <a:r>
              <a:rPr lang="en-US" sz="4800" b="1" dirty="0" smtClean="0">
                <a:effectLst>
                  <a:glow rad="228600">
                    <a:schemeClr val="tx1"/>
                  </a:glow>
                </a:effectLst>
                <a:latin typeface="Arial" charset="0"/>
                <a:ea typeface="ＭＳ Ｐゴシック" charset="0"/>
                <a:cs typeface="ＭＳ Ｐゴシック" charset="0"/>
              </a:rPr>
              <a:t>(Rev. 10–11)</a:t>
            </a:r>
            <a:endParaRPr lang="en-US" sz="4800" dirty="0">
              <a:effectLst>
                <a:glow rad="228600">
                  <a:schemeClr val="tx1"/>
                </a:glow>
              </a:effectLst>
              <a:latin typeface="Times New Roman"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BibleStudyDownloads.org</a:t>
            </a:r>
          </a:p>
        </p:txBody>
      </p:sp>
    </p:spTree>
    <p:extLst>
      <p:ext uri="{BB962C8B-B14F-4D97-AF65-F5344CB8AC3E}">
        <p14:creationId xmlns:p14="http://schemas.microsoft.com/office/powerpoint/2010/main" val="4230878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09 Souls of the 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516563"/>
            <a:ext cx="29162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48898" name="Rectangle 2"/>
          <p:cNvSpPr>
            <a:spLocks noGrp="1" noChangeArrowheads="1"/>
          </p:cNvSpPr>
          <p:nvPr>
            <p:ph type="ctrTitle"/>
          </p:nvPr>
        </p:nvSpPr>
        <p:spPr>
          <a:xfrm>
            <a:off x="0" y="5899344"/>
            <a:ext cx="9144000" cy="965200"/>
          </a:xfrm>
          <a:solidFill>
            <a:schemeClr val="tx1"/>
          </a:solidFill>
          <a:ln>
            <a:noFill/>
          </a:ln>
          <a:extLst/>
        </p:spPr>
        <p:txBody>
          <a:bodyPr/>
          <a:lstStyle/>
          <a:p>
            <a:pPr eaLnBrk="1" hangingPunct="1">
              <a:defRPr/>
            </a:pPr>
            <a: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Seal #5: Martyrs </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Assured under the Altar (6:9-11)</a:t>
            </a:r>
          </a:p>
        </p:txBody>
      </p:sp>
      <p:sp>
        <p:nvSpPr>
          <p:cNvPr id="5" name="Text Box 60"/>
          <p:cNvSpPr txBox="1">
            <a:spLocks noChangeArrowheads="1"/>
          </p:cNvSpPr>
          <p:nvPr/>
        </p:nvSpPr>
        <p:spPr bwMode="auto">
          <a:xfrm>
            <a:off x="8418513" y="42863"/>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9468273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descr="11 Recieving the Seal of Go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9244"/>
            <a:ext cx="9180513"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144,000 </a:t>
            </a:r>
            <a:r>
              <a:rPr lang="en-US" sz="3600" b="1" dirty="0" smtClean="0">
                <a:latin typeface="Arial" charset="0"/>
                <a:ea typeface="ＭＳ Ｐゴシック" charset="0"/>
                <a:cs typeface="ＭＳ Ｐゴシック" charset="0"/>
              </a:rPr>
              <a:t>Jews Sealed (7:3)</a:t>
            </a:r>
            <a:endParaRPr lang="en-US"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095338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4000" cy="1152525"/>
          </a:xfrm>
          <a:effectLst/>
        </p:spPr>
        <p:txBody>
          <a:bodyPr/>
          <a:lstStyle/>
          <a:p>
            <a:pPr>
              <a:defRPr/>
            </a:pPr>
            <a:r>
              <a:rPr lang="en-US" sz="4000" b="1" dirty="0" smtClean="0">
                <a:effectLst>
                  <a:glow rad="139700">
                    <a:schemeClr val="tx1">
                      <a:alpha val="75000"/>
                    </a:schemeClr>
                  </a:glow>
                </a:effectLst>
                <a:latin typeface="Arial" charset="0"/>
                <a:ea typeface="ＭＳ Ｐゴシック" charset="0"/>
              </a:rPr>
              <a:t>Redeemed "f</a:t>
            </a:r>
            <a:r>
              <a:rPr lang="en-US" sz="4000" b="1" dirty="0" smtClean="0">
                <a:solidFill>
                  <a:schemeClr val="bg1"/>
                </a:solidFill>
                <a:effectLst>
                  <a:glow rad="139700">
                    <a:schemeClr val="tx1">
                      <a:alpha val="75000"/>
                    </a:schemeClr>
                  </a:glow>
                </a:effectLst>
                <a:latin typeface="Arial" charset="0"/>
                <a:ea typeface="ＭＳ Ｐゴシック" charset="0"/>
              </a:rPr>
              <a:t>rom </a:t>
            </a:r>
            <a:r>
              <a:rPr lang="en-US" sz="4000" b="1" dirty="0">
                <a:solidFill>
                  <a:schemeClr val="bg1"/>
                </a:solidFill>
                <a:effectLst>
                  <a:glow rad="139700">
                    <a:schemeClr val="tx1">
                      <a:alpha val="75000"/>
                    </a:schemeClr>
                  </a:glow>
                </a:effectLst>
                <a:latin typeface="Arial" charset="0"/>
                <a:ea typeface="ＭＳ Ｐゴシック" charset="0"/>
              </a:rPr>
              <a:t>every tribe, nation, language and </a:t>
            </a:r>
            <a:r>
              <a:rPr lang="en-US" sz="4000" b="1" dirty="0" smtClean="0">
                <a:solidFill>
                  <a:schemeClr val="bg1"/>
                </a:solidFill>
                <a:effectLst>
                  <a:glow rad="139700">
                    <a:schemeClr val="tx1">
                      <a:alpha val="75000"/>
                    </a:schemeClr>
                  </a:glow>
                </a:effectLst>
                <a:latin typeface="Arial" charset="0"/>
                <a:ea typeface="ＭＳ Ｐゴシック" charset="0"/>
              </a:rPr>
              <a:t>people</a:t>
            </a: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 (5:9; 7:9)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3636544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you have seen"</a:t>
            </a: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5360209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76200"/>
            <a:ext cx="9180513" cy="841375"/>
          </a:xfrm>
          <a:effectLst/>
        </p:spPr>
        <p:txBody>
          <a:bodyPr/>
          <a:lstStyle/>
          <a:p>
            <a:pPr>
              <a:defRPr/>
            </a:pPr>
            <a:r>
              <a:rPr lang="en-US" sz="3200" dirty="0">
                <a:effectLst>
                  <a:outerShdw blurRad="38100" dist="38100" dir="2700000" algn="tl">
                    <a:srgbClr val="000000">
                      <a:alpha val="43137"/>
                    </a:srgbClr>
                  </a:outerShdw>
                </a:effectLst>
                <a:latin typeface="Arial" charset="0"/>
                <a:ea typeface="ＭＳ Ｐゴシック" charset="0"/>
                <a:cs typeface="ＭＳ Ｐゴシック" charset="0"/>
              </a:rPr>
              <a:t>Seven Trumpet </a:t>
            </a:r>
            <a:r>
              <a:rPr lang="en-US" sz="3200" dirty="0" smtClean="0">
                <a:effectLst>
                  <a:outerShdw blurRad="38100" dist="38100" dir="2700000" algn="tl">
                    <a:srgbClr val="000000">
                      <a:alpha val="43137"/>
                    </a:srgbClr>
                  </a:outerShdw>
                </a:effectLst>
                <a:latin typeface="Arial" charset="0"/>
                <a:ea typeface="ＭＳ Ｐゴシック" charset="0"/>
                <a:cs typeface="ＭＳ Ｐゴシック" charset="0"/>
              </a:rPr>
              <a:t>Judgments </a:t>
            </a:r>
            <a:r>
              <a:rPr lang="en-US" sz="3200" dirty="0">
                <a:effectLst>
                  <a:outerShdw blurRad="38100" dist="38100" dir="2700000" algn="tl">
                    <a:srgbClr val="000000">
                      <a:alpha val="43137"/>
                    </a:srgbClr>
                  </a:outerShdw>
                </a:effectLst>
                <a:latin typeface="Arial" charset="0"/>
                <a:ea typeface="ＭＳ Ｐゴシック" charset="0"/>
                <a:cs typeface="ＭＳ Ｐゴシック" charset="0"/>
              </a:rPr>
              <a:t>(8:6–11:19)</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115714" name="Picture 1" descr="13 Seven Angels, Seven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FFFF66"/>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FFFF66"/>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15716" name="Text Box 30"/>
          <p:cNvSpPr txBox="1">
            <a:spLocks noChangeArrowheads="1"/>
          </p:cNvSpPr>
          <p:nvPr/>
        </p:nvSpPr>
        <p:spPr bwMode="auto">
          <a:xfrm>
            <a:off x="8426450"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smtClean="0">
                <a:solidFill>
                  <a:srgbClr val="FFFFFF"/>
                </a:solidFill>
                <a:latin typeface="Arial" charset="0"/>
                <a:cs typeface="Arial" charset="0"/>
              </a:rPr>
              <a:t>381</a:t>
            </a:r>
          </a:p>
        </p:txBody>
      </p:sp>
    </p:spTree>
    <p:extLst>
      <p:ext uri="{BB962C8B-B14F-4D97-AF65-F5344CB8AC3E}">
        <p14:creationId xmlns:p14="http://schemas.microsoft.com/office/powerpoint/2010/main" val="12040940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effectLst/>
          <a:extLst/>
        </p:spPr>
        <p:txBody>
          <a:bodyPr/>
          <a:lstStyle/>
          <a:p>
            <a:pPr eaLnBrk="1" hangingPunct="1">
              <a:defRPr/>
            </a:pPr>
            <a:r>
              <a:rPr lang="en-US" b="1" dirty="0" smtClean="0">
                <a:effectLst>
                  <a:glow rad="177800">
                    <a:schemeClr val="tx1"/>
                  </a:glow>
                </a:effectLst>
                <a:latin typeface="Arial" charset="0"/>
                <a:ea typeface="ＭＳ Ｐゴシック" charset="0"/>
              </a:rPr>
              <a:t>Trumpet Judgments (Rev. 8–9)</a:t>
            </a:r>
            <a:endParaRPr lang="en-US" sz="36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9892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385811" y="4903657"/>
            <a:ext cx="6758190" cy="2032497"/>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Angels </a:t>
            </a:r>
            <a:r>
              <a:rPr lang="en-US" b="1" dirty="0" smtClean="0">
                <a:effectLst>
                  <a:glow rad="177800">
                    <a:schemeClr val="tx1"/>
                  </a:glow>
                </a:effectLst>
                <a:latin typeface="Arial" charset="0"/>
                <a:ea typeface="ＭＳ Ｐゴシック" charset="0"/>
              </a:rPr>
              <a:t>will </a:t>
            </a:r>
            <a:r>
              <a:rPr lang="en-US" b="1" i="1" dirty="0" smtClean="0">
                <a:effectLst>
                  <a:glow rad="177800">
                    <a:schemeClr val="tx1"/>
                  </a:glow>
                </a:effectLst>
                <a:latin typeface="Arial" charset="0"/>
                <a:ea typeface="ＭＳ Ｐゴシック" charset="0"/>
              </a:rPr>
              <a:t>still</a:t>
            </a:r>
            <a:r>
              <a:rPr lang="en-US" b="1" dirty="0" smtClean="0">
                <a:effectLst>
                  <a:glow rad="177800">
                    <a:schemeClr val="tx1"/>
                  </a:glow>
                </a:effectLst>
                <a:latin typeface="Arial" charset="0"/>
                <a:ea typeface="ＭＳ Ｐゴシック" charset="0"/>
              </a:rPr>
              <a:t> minister 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grace!</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3184569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sz="5400" b="1" dirty="0" smtClean="0">
                <a:solidFill>
                  <a:srgbClr val="FFFFFF"/>
                </a:solidFill>
                <a:effectLst>
                  <a:glow rad="139700">
                    <a:schemeClr val="tx2"/>
                  </a:glow>
                  <a:outerShdw blurRad="38100" dist="38100" dir="2700000" algn="tl">
                    <a:srgbClr val="000000">
                      <a:alpha val="43137"/>
                    </a:srgbClr>
                  </a:outerShdw>
                </a:effectLst>
              </a:rPr>
              <a:t>"Unveiling"</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4" name="Text Box 30"/>
          <p:cNvSpPr txBox="1">
            <a:spLocks noChangeArrowheads="1"/>
          </p:cNvSpPr>
          <p:nvPr/>
        </p:nvSpPr>
        <p:spPr bwMode="auto">
          <a:xfrm>
            <a:off x="8426137" y="4763"/>
            <a:ext cx="695270" cy="463846"/>
          </a:xfrm>
          <a:prstGeom prst="rect">
            <a:avLst/>
          </a:prstGeom>
          <a:solidFill>
            <a:srgbClr val="00009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5" name="Title 1"/>
          <p:cNvSpPr txBox="1">
            <a:spLocks/>
          </p:cNvSpPr>
          <p:nvPr/>
        </p:nvSpPr>
        <p:spPr bwMode="auto">
          <a:xfrm>
            <a:off x="653737" y="2360246"/>
            <a:ext cx="7772400" cy="275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chemeClr val="tx2"/>
                  </a:glow>
                  <a:outerShdw blurRad="38100" dist="38100" dir="2700000" algn="tl">
                    <a:srgbClr val="000000">
                      <a:alpha val="43137"/>
                    </a:srgbClr>
                  </a:outerShdw>
                </a:effectLst>
              </a:rPr>
              <a:t>How do you see Christ</a:t>
            </a:r>
            <a:r>
              <a:rPr lang="fr-FR" sz="5400" b="1" dirty="0" smtClean="0">
                <a:solidFill>
                  <a:srgbClr val="FFFFFF"/>
                </a:solidFill>
                <a:effectLst>
                  <a:glow rad="139700">
                    <a:schemeClr val="tx2"/>
                  </a:glow>
                  <a:outerShdw blurRad="38100" dist="38100" dir="2700000" algn="tl">
                    <a:srgbClr val="000000">
                      <a:alpha val="43137"/>
                    </a:srgbClr>
                  </a:outerShdw>
                </a:effectLst>
              </a:rPr>
              <a:t>'</a:t>
            </a:r>
            <a:r>
              <a:rPr lang="en-US" sz="5400" b="1" dirty="0" smtClean="0">
                <a:solidFill>
                  <a:srgbClr val="FFFFFF"/>
                </a:solidFill>
                <a:effectLst>
                  <a:glow rad="139700">
                    <a:schemeClr val="tx2"/>
                  </a:glow>
                  <a:outerShdw blurRad="38100" dist="38100" dir="2700000" algn="tl">
                    <a:srgbClr val="000000">
                      <a:alpha val="43137"/>
                    </a:srgbClr>
                  </a:outerShdw>
                </a:effectLst>
              </a:rPr>
              <a:t>s grace to you right now?</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85771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6000" b="1" dirty="0" smtClean="0">
                <a:solidFill>
                  <a:srgbClr val="FFFFFF"/>
                </a:solidFill>
                <a:effectLst>
                  <a:glow rad="139700">
                    <a:schemeClr val="tx2"/>
                  </a:glow>
                  <a:outerShdw blurRad="38100" dist="38100" dir="2700000" algn="tl">
                    <a:srgbClr val="000000">
                      <a:alpha val="43137"/>
                    </a:srgbClr>
                  </a:outerShdw>
                </a:effectLst>
              </a:rPr>
              <a:t>Three evidences of…</a:t>
            </a:r>
            <a:endParaRPr lang="en-US" sz="6000" b="1" dirty="0">
              <a:solidFill>
                <a:srgbClr val="FFFFFF"/>
              </a:solidFill>
              <a:effectLst>
                <a:glow rad="139700">
                  <a:schemeClr val="tx2"/>
                </a:glow>
                <a:outerShdw blurRad="38100" dist="38100" dir="2700000" algn="tl">
                  <a:srgbClr val="000000">
                    <a:alpha val="43137"/>
                  </a:srgbClr>
                </a:outerShdw>
              </a:effectLst>
            </a:endParaRP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chemeClr val="tx2"/>
                  </a:glow>
                  <a:outerShdw blurRad="38100" dist="38100" dir="2700000" algn="tl">
                    <a:srgbClr val="000000">
                      <a:alpha val="43137"/>
                    </a:srgbClr>
                  </a:outerShdw>
                </a:effectLst>
              </a:rPr>
              <a:t>10–11 </a:t>
            </a:r>
            <a:r>
              <a:rPr lang="en-US" b="1" dirty="0" smtClean="0">
                <a:solidFill>
                  <a:srgbClr val="FFFFFF"/>
                </a:solidFill>
                <a:effectLst>
                  <a:glow rad="139700">
                    <a:schemeClr val="tx2"/>
                  </a:glow>
                  <a:outerShdw blurRad="38100" dist="38100" dir="2700000" algn="tl">
                    <a:srgbClr val="000000">
                      <a:alpha val="43137"/>
                    </a:srgbClr>
                  </a:outerShdw>
                </a:effectLst>
              </a:rPr>
              <a:t>Witnesses</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chemeClr val="tx2"/>
                  </a:glow>
                  <a:outerShdw blurRad="38100" dist="38100" dir="2700000" algn="tl">
                    <a:srgbClr val="000000">
                      <a:alpha val="43137"/>
                    </a:srgbClr>
                  </a:outerShdw>
                </a:effectLst>
              </a:rPr>
              <a:t>12 </a:t>
            </a:r>
            <a:br>
              <a:rPr lang="en-US" sz="5400" b="1" dirty="0" smtClean="0">
                <a:solidFill>
                  <a:srgbClr val="FFFFFF"/>
                </a:solidFill>
                <a:effectLst>
                  <a:glow rad="139700">
                    <a:schemeClr val="tx2"/>
                  </a:glow>
                  <a:outerShdw blurRad="38100" dist="38100" dir="2700000" algn="tl">
                    <a:srgbClr val="000000">
                      <a:alpha val="43137"/>
                    </a:srgbClr>
                  </a:outerShdw>
                </a:effectLst>
              </a:rPr>
            </a:br>
            <a:r>
              <a:rPr lang="en-US" b="1" dirty="0" smtClean="0">
                <a:solidFill>
                  <a:srgbClr val="FFFFFF"/>
                </a:solidFill>
                <a:effectLst>
                  <a:glow rad="139700">
                    <a:schemeClr val="tx2"/>
                  </a:glow>
                  <a:outerShdw blurRad="38100" dist="38100" dir="2700000" algn="tl">
                    <a:srgbClr val="000000">
                      <a:alpha val="43137"/>
                    </a:srgbClr>
                  </a:outerShdw>
                </a:effectLst>
              </a:rPr>
              <a:t>Satan</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chemeClr val="tx2"/>
                  </a:glow>
                  <a:outerShdw blurRad="38100" dist="38100" dir="2700000" algn="tl">
                    <a:srgbClr val="000000">
                      <a:alpha val="43137"/>
                    </a:srgbClr>
                  </a:outerShdw>
                </a:effectLst>
              </a:rPr>
              <a:t>13–14</a:t>
            </a:r>
            <a:br>
              <a:rPr lang="en-US" sz="5400" b="1" dirty="0" smtClean="0">
                <a:solidFill>
                  <a:srgbClr val="FFFFFF"/>
                </a:solidFill>
                <a:effectLst>
                  <a:glow rad="139700">
                    <a:schemeClr val="tx2"/>
                  </a:glow>
                  <a:outerShdw blurRad="38100" dist="38100" dir="2700000" algn="tl">
                    <a:srgbClr val="000000">
                      <a:alpha val="43137"/>
                    </a:srgbClr>
                  </a:outerShdw>
                </a:effectLst>
              </a:rPr>
            </a:br>
            <a:r>
              <a:rPr lang="en-US" b="1" dirty="0" smtClean="0">
                <a:solidFill>
                  <a:srgbClr val="FFFFFF"/>
                </a:solidFill>
                <a:effectLst>
                  <a:glow rad="139700">
                    <a:schemeClr val="tx2"/>
                  </a:glow>
                  <a:outerShdw blurRad="38100" dist="38100" dir="2700000" algn="tl">
                    <a:srgbClr val="000000">
                      <a:alpha val="43137"/>
                    </a:srgbClr>
                  </a:outerShdw>
                </a:effectLst>
              </a:rPr>
              <a:t>Henchmen</a:t>
            </a:r>
            <a:endParaRPr lang="en-US" sz="5400" b="1" dirty="0">
              <a:solidFill>
                <a:srgbClr val="FFFFFF"/>
              </a:solidFill>
              <a:effectLst>
                <a:glow rad="139700">
                  <a:schemeClr val="tx2"/>
                </a:glow>
                <a:outerShdw blurRad="38100" dist="38100" dir="2700000" algn="tl">
                  <a:srgbClr val="000000">
                    <a:alpha val="43137"/>
                  </a:srgbClr>
                </a:outerShdw>
              </a:effectLst>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chemeClr val="tx2"/>
                  </a:glow>
                  <a:outerShdw blurRad="38100" dist="38100" dir="2700000" algn="tl">
                    <a:srgbClr val="000000">
                      <a:alpha val="43137"/>
                    </a:srgbClr>
                  </a:outerShdw>
                </a:effectLst>
              </a:rPr>
              <a:t>(</a:t>
            </a:r>
            <a:endParaRPr lang="en-US" sz="13800" b="1" dirty="0">
              <a:solidFill>
                <a:srgbClr val="FFFFFF"/>
              </a:solidFill>
              <a:effectLst>
                <a:glow rad="139700">
                  <a:schemeClr val="tx2"/>
                </a:glow>
                <a:outerShdw blurRad="38100" dist="38100" dir="2700000" algn="tl">
                  <a:srgbClr val="000000">
                    <a:alpha val="43137"/>
                  </a:srgbClr>
                </a:outerShdw>
              </a:effectLst>
            </a:endParaRP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chemeClr val="tx2"/>
                  </a:glow>
                  <a:outerShdw blurRad="38100" dist="38100" dir="2700000" algn="tl">
                    <a:srgbClr val="000000">
                      <a:alpha val="43137"/>
                    </a:srgbClr>
                  </a:outerShdw>
                </a:effectLst>
              </a:rPr>
              <a:t>)</a:t>
            </a:r>
            <a:endParaRPr lang="en-US" sz="13800" b="1" dirty="0">
              <a:solidFill>
                <a:srgbClr val="FFFFFF"/>
              </a:solidFill>
              <a:effectLst>
                <a:glow rad="139700">
                  <a:schemeClr val="tx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867690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smtClean="0">
                <a:effectLst>
                  <a:glow rad="177800">
                    <a:schemeClr val="tx1"/>
                  </a:glow>
                </a:effectLst>
                <a:latin typeface="Arial" charset="0"/>
                <a:ea typeface="ＭＳ Ｐゴシック" charset="0"/>
              </a:rPr>
              <a:t>I. </a:t>
            </a:r>
            <a:r>
              <a:rPr lang="en-US" b="1" dirty="0" smtClean="0">
                <a:solidFill>
                  <a:srgbClr val="FFFF00"/>
                </a:solidFill>
                <a:effectLst>
                  <a:glow rad="177800">
                    <a:schemeClr val="tx1"/>
                  </a:glow>
                </a:effectLst>
                <a:latin typeface="Arial" charset="0"/>
                <a:ea typeface="ＭＳ Ｐゴシック" charset="0"/>
              </a:rPr>
              <a:t>Jesus</a:t>
            </a:r>
            <a:r>
              <a:rPr lang="en-US" b="1" dirty="0" smtClean="0">
                <a:effectLst>
                  <a:glow rad="177800">
                    <a:schemeClr val="tx1"/>
                  </a:glow>
                </a:effectLst>
                <a:latin typeface="Arial" charset="0"/>
                <a:ea typeface="ＭＳ Ｐゴシック" charset="0"/>
              </a:rPr>
              <a:t> will show 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Word has opposite </a:t>
            </a:r>
            <a:r>
              <a:rPr lang="en-US" b="1" dirty="0" smtClean="0">
                <a:solidFill>
                  <a:srgbClr val="FFFF00"/>
                </a:solidFill>
                <a:effectLst>
                  <a:glow rad="177800">
                    <a:schemeClr val="tx1"/>
                  </a:glow>
                </a:effectLst>
                <a:latin typeface="Arial" charset="0"/>
                <a:ea typeface="ＭＳ Ｐゴシック" charset="0"/>
              </a:rPr>
              <a:t>affects</a:t>
            </a:r>
            <a:r>
              <a:rPr lang="en-US" b="1" dirty="0" smtClean="0">
                <a:effectLst>
                  <a:glow rad="177800">
                    <a:schemeClr val="tx1"/>
                  </a:glow>
                </a:effectLst>
                <a:latin typeface="Arial" charset="0"/>
                <a:ea typeface="ＭＳ Ｐゴシック" charset="0"/>
              </a:rPr>
              <a:t> for believers and unbelievers (Rev. 10).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754583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0"/>
            <a:ext cx="4868333" cy="6858000"/>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Left Behind</a:t>
            </a:r>
            <a:endParaRPr lang="en-US" sz="96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828804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8533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solidFill>
                  <a:schemeClr val="bg1"/>
                </a:solidFill>
                <a:effectLst>
                  <a:glow rad="177800">
                    <a:schemeClr val="tx1"/>
                  </a:glow>
                </a:effectLst>
                <a:latin typeface="Arial" charset="0"/>
                <a:ea typeface="ＭＳ Ｐゴシック" charset="0"/>
              </a:rPr>
              <a:t>Another Mighty </a:t>
            </a:r>
            <a:r>
              <a:rPr lang="en-US" b="1" dirty="0">
                <a:solidFill>
                  <a:schemeClr val="bg1"/>
                </a:solidFill>
                <a:effectLst>
                  <a:glow rad="177800">
                    <a:schemeClr val="tx1"/>
                  </a:glow>
                </a:effectLst>
                <a:latin typeface="Arial" charset="0"/>
                <a:ea typeface="ＭＳ Ｐゴシック" charset="0"/>
              </a:rPr>
              <a:t>Angel (5:2)</a:t>
            </a:r>
          </a:p>
        </p:txBody>
      </p:sp>
      <p:sp>
        <p:nvSpPr>
          <p:cNvPr id="4" name="Rectangle 1026"/>
          <p:cNvSpPr txBox="1">
            <a:spLocks noChangeArrowheads="1"/>
          </p:cNvSpPr>
          <p:nvPr/>
        </p:nvSpPr>
        <p:spPr bwMode="auto">
          <a:xfrm>
            <a:off x="101600" y="551140"/>
            <a:ext cx="4997938" cy="3239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b="1" dirty="0" smtClean="0">
                <a:solidFill>
                  <a:schemeClr val="bg1"/>
                </a:solidFill>
                <a:effectLst>
                  <a:glow rad="177800">
                    <a:schemeClr val="tx1"/>
                  </a:glow>
                </a:effectLst>
                <a:latin typeface="Arial" charset="0"/>
                <a:ea typeface="ＭＳ Ｐゴシック" charset="0"/>
              </a:rPr>
              <a:t>"Who is worthy to break the seals and open the scroll?"</a:t>
            </a:r>
            <a:endParaRPr lang="en-US" b="1" dirty="0">
              <a:solidFill>
                <a:schemeClr val="bg1"/>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643540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dirty="0" smtClean="0">
                <a:effectLst>
                  <a:glow rad="177800">
                    <a:schemeClr val="tx1"/>
                  </a:glow>
                </a:effectLst>
                <a:latin typeface="Arial" charset="0"/>
                <a:ea typeface="ＭＳ Ｐゴシック" charset="0"/>
              </a:rPr>
              <a:t>"Then I saw another mighty angel coming down from heaven, surrounded by a cloud, with a rainbow over his head. His face shone like the sun, and his feet were like pillars of fire" </a:t>
            </a:r>
            <a:br>
              <a:rPr lang="en-US" sz="3600" b="1" dirty="0" smtClean="0">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a:t>
            </a:r>
            <a:r>
              <a:rPr lang="en-US" sz="3600" b="1" dirty="0">
                <a:effectLst>
                  <a:glow rad="177800">
                    <a:schemeClr val="tx1"/>
                  </a:glow>
                </a:effectLst>
                <a:latin typeface="Arial" charset="0"/>
                <a:ea typeface="ＭＳ Ｐゴシック" charset="0"/>
              </a:rPr>
              <a:t>10:</a:t>
            </a:r>
            <a:r>
              <a:rPr lang="en-US" sz="3600" b="1" dirty="0" smtClean="0">
                <a:effectLst>
                  <a:glow rad="177800">
                    <a:schemeClr val="tx1"/>
                  </a:glow>
                </a:effectLst>
                <a:latin typeface="Arial" charset="0"/>
                <a:ea typeface="ＭＳ Ｐゴシック" charset="0"/>
              </a:rPr>
              <a:t>1 </a:t>
            </a:r>
            <a:r>
              <a:rPr lang="en-US" sz="3200" b="1" dirty="0" smtClean="0">
                <a:effectLst>
                  <a:glow rad="177800">
                    <a:schemeClr val="tx1"/>
                  </a:glow>
                </a:effectLst>
                <a:latin typeface="Arial" charset="0"/>
                <a:ea typeface="ＭＳ Ｐゴシック" charset="0"/>
              </a:rPr>
              <a:t>NLT</a:t>
            </a:r>
            <a:r>
              <a:rPr lang="en-US" sz="3600" b="1" dirty="0" smtClean="0">
                <a:effectLst>
                  <a:glow rad="177800">
                    <a:schemeClr val="tx1"/>
                  </a:glow>
                </a:effectLst>
                <a:latin typeface="Arial" charset="0"/>
                <a:ea typeface="ＭＳ Ｐゴシック" charset="0"/>
              </a:rPr>
              <a:t>)</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436268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200" b="1" dirty="0" smtClean="0"/>
              <a:t>"And </a:t>
            </a:r>
            <a:r>
              <a:rPr lang="en-US" sz="3200" b="1" dirty="0"/>
              <a:t>in his hand was a small scroll that had been opened. He stood with his right foot on the sea and his left foot on the land.  </a:t>
            </a:r>
            <a:r>
              <a:rPr lang="en-US" sz="3200" b="1" baseline="30000" dirty="0" smtClean="0"/>
              <a:t>3</a:t>
            </a:r>
            <a:r>
              <a:rPr lang="en-US" sz="3200" b="1" dirty="0" smtClean="0"/>
              <a:t>And </a:t>
            </a:r>
            <a:r>
              <a:rPr lang="en-US" sz="3200" b="1" dirty="0"/>
              <a:t>he gave a great shout like the roar of a lion. And when he shouted, the seven thunders </a:t>
            </a:r>
            <a:r>
              <a:rPr lang="en-US" sz="3200" b="1" dirty="0" smtClean="0"/>
              <a:t>answered" </a:t>
            </a:r>
            <a:br>
              <a:rPr lang="en-US" sz="3200" b="1" dirty="0" smtClean="0"/>
            </a:br>
            <a:r>
              <a:rPr lang="en-US" sz="3200" b="1" dirty="0" smtClean="0"/>
              <a:t>(10:2-3 </a:t>
            </a:r>
            <a:r>
              <a:rPr lang="en-US" sz="2800" b="1" dirty="0" smtClean="0"/>
              <a:t>NLT</a:t>
            </a:r>
            <a:r>
              <a:rPr lang="en-US" sz="3200" b="1" dirty="0" smtClean="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43687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7 Thunders (10:4)</a:t>
            </a: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altLang="ja-JP" b="1" dirty="0" smtClean="0">
                <a:solidFill>
                  <a:srgbClr val="FFFFFF"/>
                </a:solidFill>
                <a:latin typeface="Arial"/>
                <a:cs typeface="Arial"/>
              </a:rPr>
              <a:t>"When </a:t>
            </a:r>
            <a:r>
              <a:rPr lang="en-US" altLang="ja-JP" b="1" dirty="0">
                <a:solidFill>
                  <a:srgbClr val="FFFFFF"/>
                </a:solidFill>
                <a:latin typeface="Arial"/>
                <a:cs typeface="Arial"/>
              </a:rPr>
              <a:t>the seven thunders spoke, I was about to write. But I heard a voice from heaven saying, </a:t>
            </a:r>
            <a:r>
              <a:rPr lang="fr-FR" altLang="ja-JP" b="1" dirty="0" smtClean="0">
                <a:solidFill>
                  <a:srgbClr val="FFFFFF"/>
                </a:solidFill>
                <a:latin typeface="Arial"/>
                <a:cs typeface="Arial"/>
              </a:rPr>
              <a:t>'</a:t>
            </a:r>
            <a:r>
              <a:rPr lang="en-US" altLang="ja-JP" b="1" dirty="0" smtClean="0">
                <a:solidFill>
                  <a:srgbClr val="FFFFFF"/>
                </a:solidFill>
                <a:latin typeface="Arial"/>
                <a:cs typeface="Arial"/>
              </a:rPr>
              <a:t>Keep </a:t>
            </a:r>
            <a:r>
              <a:rPr lang="en-US" altLang="ja-JP" b="1" dirty="0">
                <a:solidFill>
                  <a:srgbClr val="FFFFFF"/>
                </a:solidFill>
                <a:latin typeface="Arial"/>
                <a:cs typeface="Arial"/>
              </a:rPr>
              <a:t>secret what the seven thunders said, and do not write it </a:t>
            </a:r>
            <a:r>
              <a:rPr lang="en-US" altLang="ja-JP" b="1" dirty="0" smtClean="0">
                <a:solidFill>
                  <a:srgbClr val="FFFFFF"/>
                </a:solidFill>
                <a:latin typeface="Arial"/>
                <a:cs typeface="Arial"/>
              </a:rPr>
              <a:t>down</a:t>
            </a:r>
            <a:r>
              <a:rPr lang="fr-FR" altLang="ja-JP" b="1" dirty="0" smtClean="0">
                <a:solidFill>
                  <a:srgbClr val="FFFFFF"/>
                </a:solidFill>
                <a:latin typeface="Arial"/>
                <a:cs typeface="Arial"/>
              </a:rPr>
              <a:t>'"</a:t>
            </a:r>
            <a:r>
              <a:rPr lang="en-US" altLang="ja-JP" b="1" dirty="0" smtClean="0">
                <a:solidFill>
                  <a:srgbClr val="FFFFFF"/>
                </a:solidFill>
                <a:latin typeface="Arial"/>
                <a:cs typeface="Arial"/>
              </a:rPr>
              <a:t> (10:4 </a:t>
            </a:r>
            <a:r>
              <a:rPr lang="en-US" altLang="ja-JP" sz="1800" b="1" dirty="0" smtClean="0">
                <a:solidFill>
                  <a:srgbClr val="FFFFFF"/>
                </a:solidFill>
                <a:latin typeface="Arial"/>
                <a:cs typeface="Arial"/>
              </a:rPr>
              <a:t>NLT</a:t>
            </a:r>
            <a:r>
              <a:rPr lang="en-US" altLang="ja-JP" b="1" dirty="0" smtClean="0">
                <a:solidFill>
                  <a:srgbClr val="FFFFFF"/>
                </a:solidFill>
                <a:latin typeface="Arial"/>
                <a:cs typeface="Arial"/>
              </a:rPr>
              <a:t>)</a:t>
            </a:r>
            <a:endParaRPr lang="en-US" b="1" dirty="0" smtClean="0">
              <a:solidFill>
                <a:srgbClr val="FFFFFF"/>
              </a:solidFill>
              <a:latin typeface="Arial"/>
              <a:cs typeface="Aria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156632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effectLst>
                  <a:glow rad="177800">
                    <a:schemeClr val="tx1"/>
                  </a:glow>
                </a:effectLst>
                <a:latin typeface="Arial" charset="0"/>
                <a:ea typeface="ＭＳ Ｐゴシック" charset="0"/>
              </a:rPr>
              <a:t>Warning </a:t>
            </a:r>
            <a:r>
              <a:rPr lang="en-US" b="1" dirty="0">
                <a:effectLst>
                  <a:glow rad="177800">
                    <a:schemeClr val="tx1"/>
                  </a:glow>
                </a:effectLst>
                <a:latin typeface="Arial" charset="0"/>
                <a:ea typeface="ＭＳ Ｐゴシック" charset="0"/>
              </a:rPr>
              <a:t>(10:5-7)</a:t>
            </a: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sz="2400" dirty="0" smtClean="0"/>
              <a:t>"Then </a:t>
            </a:r>
            <a:r>
              <a:rPr lang="en-US" altLang="ja-JP" sz="2400" dirty="0"/>
              <a:t>the angel I saw standing on the sea and on the land raised his right hand toward heaven.  </a:t>
            </a:r>
            <a:r>
              <a:rPr lang="en-US" altLang="ja-JP" sz="2400" baseline="30000" dirty="0"/>
              <a:t>6</a:t>
            </a:r>
            <a:r>
              <a:rPr lang="en-US" altLang="ja-JP" sz="2400" dirty="0"/>
              <a:t>He swore an oath in the name of the one who lives forever and ever, who created the heavens and everything in them, the earth and everything in it, and the sea and everything in it. He said, </a:t>
            </a:r>
            <a:r>
              <a:rPr lang="fr-FR" altLang="ja-JP" sz="2400" dirty="0" smtClean="0"/>
              <a:t>'</a:t>
            </a:r>
            <a:r>
              <a:rPr lang="en-US" altLang="ja-JP" sz="2400" dirty="0" smtClean="0"/>
              <a:t>There </a:t>
            </a:r>
            <a:r>
              <a:rPr lang="en-US" altLang="ja-JP" sz="2400" dirty="0"/>
              <a:t>will be no more delay.  </a:t>
            </a:r>
            <a:r>
              <a:rPr lang="en-US" altLang="ja-JP" sz="2400" baseline="30000" dirty="0"/>
              <a:t>7</a:t>
            </a:r>
            <a:r>
              <a:rPr lang="en-US" altLang="ja-JP" sz="2400" dirty="0"/>
              <a:t>When the seventh angel blows his trumpet, </a:t>
            </a:r>
            <a:r>
              <a:rPr lang="en-US" altLang="ja-JP" sz="2400" dirty="0" smtClean="0"/>
              <a:t>God</a:t>
            </a:r>
            <a:r>
              <a:rPr lang="fr-FR" altLang="ja-JP" sz="2400" dirty="0" smtClean="0"/>
              <a:t>'</a:t>
            </a:r>
            <a:r>
              <a:rPr lang="en-US" altLang="ja-JP" sz="2400" dirty="0" smtClean="0"/>
              <a:t>s </a:t>
            </a:r>
            <a:r>
              <a:rPr lang="en-US" altLang="ja-JP" sz="2400" dirty="0"/>
              <a:t>mysterious plan will be fulfilled. It will happen just as he announced it to his servants the </a:t>
            </a:r>
            <a:r>
              <a:rPr lang="en-US" altLang="ja-JP" sz="2400" dirty="0" smtClean="0"/>
              <a:t>prophets</a:t>
            </a:r>
            <a:r>
              <a:rPr lang="fr-FR" altLang="ja-JP" sz="2400" dirty="0" smtClean="0"/>
              <a:t>'"</a:t>
            </a:r>
            <a:r>
              <a:rPr lang="en-US" altLang="ja-JP" sz="2400" dirty="0" smtClean="0"/>
              <a:t> </a:t>
            </a:r>
            <a:r>
              <a:rPr lang="en-US" altLang="ja-JP" sz="2400" dirty="0"/>
              <a:t>(10:5-7 NLT)</a:t>
            </a:r>
            <a:endParaRPr lang="en-US" sz="2400"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4254822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591238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682" name="Rectangle 3"/>
          <p:cNvSpPr>
            <a:spLocks noGrp="1" noChangeArrowheads="1"/>
          </p:cNvSpPr>
          <p:nvPr>
            <p:ph type="title" idx="4294967295"/>
          </p:nvPr>
        </p:nvSpPr>
        <p:spPr>
          <a:xfrm>
            <a:off x="8902585" y="5834339"/>
            <a:ext cx="3293824" cy="463048"/>
          </a:xfrm>
        </p:spPr>
        <p:txBody>
          <a:bodyPr/>
          <a:lstStyle/>
          <a:p>
            <a:r>
              <a:rPr lang="en-US" sz="2800" b="1">
                <a:latin typeface="Arial" charset="0"/>
                <a:ea typeface="ヒラギノ角ゴ Pro W3" charset="0"/>
                <a:cs typeface="ヒラギノ角ゴ Pro W3" charset="0"/>
              </a:rPr>
              <a:t>Revelation 5:5</a:t>
            </a:r>
          </a:p>
        </p:txBody>
      </p:sp>
      <p:pic>
        <p:nvPicPr>
          <p:cNvPr id="839683" name="Picture 1" descr="Rev 5.5 City 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08301" y="2819836"/>
            <a:ext cx="2814638"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42515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3485" y="60325"/>
            <a:ext cx="9189868" cy="692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
        <p:nvSpPr>
          <p:cNvPr id="5" name="Text Box 1041"/>
          <p:cNvSpPr txBox="1">
            <a:spLocks noChangeArrowheads="1"/>
          </p:cNvSpPr>
          <p:nvPr/>
        </p:nvSpPr>
        <p:spPr bwMode="auto">
          <a:xfrm>
            <a:off x="9367972" y="1139345"/>
            <a:ext cx="4448654"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1500" b="1" i="1" dirty="0" smtClean="0">
                <a:solidFill>
                  <a:srgbClr val="FFFB99"/>
                </a:solidFill>
                <a:effectLst>
                  <a:glow rad="101600">
                    <a:srgbClr val="000000"/>
                  </a:glow>
                </a:effectLst>
                <a:latin typeface="Chalkduster"/>
                <a:cs typeface="Chalkduster"/>
              </a:rPr>
              <a:t>LION</a:t>
            </a:r>
            <a:r>
              <a:rPr lang="en-US" sz="5400" b="1" dirty="0" smtClean="0">
                <a:solidFill>
                  <a:srgbClr val="FFFB99"/>
                </a:solidFill>
                <a:effectLst>
                  <a:glow rad="101600">
                    <a:srgbClr val="000000"/>
                  </a:glow>
                </a:effectLst>
                <a:latin typeface="Times New Roman"/>
                <a:cs typeface="Times New Roman"/>
              </a:rPr>
              <a:t/>
            </a:r>
            <a:br>
              <a:rPr lang="en-US" sz="5400" b="1" dirty="0" smtClean="0">
                <a:solidFill>
                  <a:srgbClr val="FFFB99"/>
                </a:solidFill>
                <a:effectLst>
                  <a:glow rad="101600">
                    <a:srgbClr val="000000"/>
                  </a:glow>
                </a:effectLst>
                <a:latin typeface="Times New Roman"/>
                <a:cs typeface="Times New Roman"/>
              </a:rPr>
            </a:br>
            <a:r>
              <a:rPr lang="en-US" sz="5400" dirty="0" smtClean="0">
                <a:solidFill>
                  <a:srgbClr val="FFFB99"/>
                </a:solidFill>
                <a:effectLst>
                  <a:glow rad="101600">
                    <a:srgbClr val="000000"/>
                  </a:glow>
                </a:effectLst>
                <a:latin typeface="Times New Roman"/>
                <a:cs typeface="Times New Roman"/>
              </a:rPr>
              <a:t>OF JUDAH</a:t>
            </a:r>
          </a:p>
        </p:txBody>
      </p:sp>
      <p:sp>
        <p:nvSpPr>
          <p:cNvPr id="6" name="Text Box 1041"/>
          <p:cNvSpPr txBox="1">
            <a:spLocks noChangeArrowheads="1"/>
          </p:cNvSpPr>
          <p:nvPr/>
        </p:nvSpPr>
        <p:spPr bwMode="auto">
          <a:xfrm>
            <a:off x="9909990" y="5716857"/>
            <a:ext cx="336462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dirty="0" smtClean="0">
                <a:solidFill>
                  <a:srgbClr val="FFFB99"/>
                </a:solidFill>
                <a:effectLst>
                  <a:glow rad="101600">
                    <a:srgbClr val="000000"/>
                  </a:glow>
                </a:effectLst>
                <a:latin typeface="Times New Roman"/>
                <a:cs typeface="Times New Roman"/>
              </a:rPr>
              <a:t>REVELATION 5:5</a:t>
            </a:r>
          </a:p>
        </p:txBody>
      </p:sp>
    </p:spTree>
    <p:extLst>
      <p:ext uri="{BB962C8B-B14F-4D97-AF65-F5344CB8AC3E}">
        <p14:creationId xmlns:p14="http://schemas.microsoft.com/office/powerpoint/2010/main" val="13273527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636936"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a:t>
            </a:r>
            <a:r>
              <a:rPr lang="en-US" b="1" dirty="0" smtClean="0">
                <a:effectLst>
                  <a:glow rad="177800">
                    <a:schemeClr val="tx1"/>
                  </a:glow>
                </a:effectLst>
                <a:latin typeface="Arial" charset="0"/>
                <a:ea typeface="ＭＳ Ｐゴシック" charset="0"/>
              </a:rPr>
              <a:t>Little </a:t>
            </a:r>
            <a:r>
              <a:rPr lang="en-US" b="1" dirty="0">
                <a:effectLst>
                  <a:glow rad="177800">
                    <a:schemeClr val="tx1"/>
                  </a:glow>
                </a:effectLst>
                <a:latin typeface="Arial" charset="0"/>
                <a:ea typeface="ＭＳ Ｐゴシック" charset="0"/>
              </a:rPr>
              <a:t>Scroll (10</a:t>
            </a:r>
            <a:r>
              <a:rPr lang="en-US" b="1" dirty="0" smtClean="0">
                <a:effectLst>
                  <a:glow rad="177800">
                    <a:schemeClr val="tx1"/>
                  </a:glow>
                </a:effectLst>
                <a:latin typeface="Arial" charset="0"/>
                <a:ea typeface="ＭＳ Ｐゴシック" charset="0"/>
              </a:rPr>
              <a:t>:8-11)</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5" name="Rectangle 2"/>
          <p:cNvSpPr txBox="1">
            <a:spLocks noChangeArrowheads="1"/>
          </p:cNvSpPr>
          <p:nvPr/>
        </p:nvSpPr>
        <p:spPr bwMode="auto">
          <a:xfrm>
            <a:off x="0" y="4098921"/>
            <a:ext cx="9119097" cy="2582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smtClean="0">
                <a:effectLst>
                  <a:glow rad="177800">
                    <a:schemeClr val="tx1"/>
                  </a:glow>
                </a:effectLst>
                <a:latin typeface="Arial" charset="0"/>
                <a:ea typeface="ＭＳ Ｐゴシック" charset="0"/>
              </a:rPr>
              <a:t>"Then </a:t>
            </a:r>
            <a:r>
              <a:rPr lang="en-US" sz="3600" b="1" dirty="0">
                <a:effectLst>
                  <a:glow rad="177800">
                    <a:schemeClr val="tx1"/>
                  </a:glow>
                </a:effectLst>
                <a:latin typeface="Arial" charset="0"/>
                <a:ea typeface="ＭＳ Ｐゴシック" charset="0"/>
              </a:rPr>
              <a:t>the voice from heaven spoke to me again: </a:t>
            </a:r>
            <a:r>
              <a:rPr lang="en-US" sz="3600" b="1" dirty="0" smtClean="0">
                <a:effectLst>
                  <a:glow rad="177800">
                    <a:schemeClr val="tx1"/>
                  </a:glow>
                </a:effectLst>
                <a:latin typeface="Arial" charset="0"/>
                <a:ea typeface="ＭＳ Ｐゴシック" charset="0"/>
              </a:rPr>
              <a:t>"Go </a:t>
            </a:r>
            <a:r>
              <a:rPr lang="en-US" sz="3600" b="1" dirty="0">
                <a:effectLst>
                  <a:glow rad="177800">
                    <a:schemeClr val="tx1"/>
                  </a:glow>
                </a:effectLst>
                <a:latin typeface="Arial" charset="0"/>
                <a:ea typeface="ＭＳ Ｐゴシック" charset="0"/>
              </a:rPr>
              <a:t>and take the open scroll from the hand of the angel who is standing on the sea and on the </a:t>
            </a:r>
            <a:r>
              <a:rPr lang="en-US" sz="3600" b="1" dirty="0" smtClean="0">
                <a:effectLst>
                  <a:glow rad="177800">
                    <a:schemeClr val="tx1"/>
                  </a:glow>
                </a:effectLst>
                <a:latin typeface="Arial" charset="0"/>
                <a:ea typeface="ＭＳ Ｐゴシック" charset="0"/>
              </a:rPr>
              <a:t>land'" </a:t>
            </a:r>
            <a:br>
              <a:rPr lang="en-US" sz="3600" b="1" dirty="0" smtClean="0">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(10:8 </a:t>
            </a:r>
            <a:r>
              <a:rPr lang="en-US" sz="3200" b="1" dirty="0" smtClean="0">
                <a:effectLst>
                  <a:glow rad="177800">
                    <a:schemeClr val="tx1"/>
                  </a:glow>
                </a:effectLst>
                <a:latin typeface="Arial" charset="0"/>
                <a:ea typeface="ＭＳ Ｐゴシック" charset="0"/>
              </a:rPr>
              <a:t>NLT</a:t>
            </a:r>
            <a:r>
              <a:rPr lang="en-US" sz="3600" b="1" dirty="0" smtClean="0">
                <a:effectLst>
                  <a:glow rad="177800">
                    <a:schemeClr val="tx1"/>
                  </a:glow>
                </a:effectLst>
                <a:latin typeface="Arial" charset="0"/>
                <a:ea typeface="ＭＳ Ｐゴシック" charset="0"/>
              </a:rPr>
              <a:t>)</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946064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2020"/>
            <a:ext cx="9173104" cy="6145980"/>
          </a:xfrm>
          <a:prstGeom prst="rect">
            <a:avLst/>
          </a:prstGeom>
        </p:spPr>
      </p:pic>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effectLst>
                  <a:glow rad="177800">
                    <a:schemeClr val="tx1"/>
                  </a:glow>
                </a:effectLst>
                <a:latin typeface="Arial" charset="0"/>
                <a:ea typeface="ＭＳ Ｐゴシック" charset="0"/>
              </a:rPr>
              <a:t>The Bible as bread and milk</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333212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 y="4940909"/>
            <a:ext cx="9138965" cy="1917093"/>
          </a:xfrm>
          <a:noFill/>
          <a:ln>
            <a:noFill/>
          </a:ln>
        </p:spPr>
        <p:txBody>
          <a:bodyPr vert="horz" wrap="square" lIns="91440" tIns="45720" rIns="91440" bIns="45720" numCol="1" anchor="ctr" anchorCtr="0" compatLnSpc="1">
            <a:prstTxWarp prst="textNoShape">
              <a:avLst/>
            </a:prstTxWarp>
          </a:bodyPr>
          <a:lstStyle/>
          <a:p>
            <a:r>
              <a:rPr lang="en-US" sz="6000" b="1" dirty="0" smtClean="0">
                <a:effectLst>
                  <a:glow rad="165100">
                    <a:schemeClr val="tx1"/>
                  </a:glow>
                </a:effectLst>
                <a:latin typeface="Arial" charset="0"/>
                <a:cs typeface="+mj-cs"/>
              </a:rPr>
              <a:t>Grace Means Not Being </a:t>
            </a:r>
            <a:r>
              <a:rPr lang="en-US" sz="8800" b="1" dirty="0" smtClean="0">
                <a:effectLst>
                  <a:glow rad="165100">
                    <a:schemeClr val="tx1"/>
                  </a:glow>
                </a:effectLst>
                <a:latin typeface="Arial" charset="0"/>
                <a:cs typeface="+mj-cs"/>
              </a:rPr>
              <a:t>Left Behind</a:t>
            </a:r>
            <a:endParaRPr lang="en-US" sz="6000" b="1" dirty="0">
              <a:effectLst>
                <a:glow rad="165100">
                  <a:schemeClr val="tx1"/>
                </a:glow>
              </a:effectLst>
              <a:latin typeface="Arial" charset="0"/>
              <a:cs typeface="+mj-cs"/>
            </a:endParaRPr>
          </a:p>
        </p:txBody>
      </p:sp>
      <p:pic>
        <p:nvPicPr>
          <p:cNvPr id="4" name="Picture 3"/>
          <p:cNvPicPr>
            <a:picLocks noChangeAspect="1"/>
          </p:cNvPicPr>
          <p:nvPr/>
        </p:nvPicPr>
        <p:blipFill>
          <a:blip r:embed="rId2"/>
          <a:stretch>
            <a:fillRect/>
          </a:stretch>
        </p:blipFill>
        <p:spPr>
          <a:xfrm>
            <a:off x="-115443" y="-1"/>
            <a:ext cx="9298221" cy="4996059"/>
          </a:xfrm>
          <a:prstGeom prst="rect">
            <a:avLst/>
          </a:prstGeom>
        </p:spPr>
      </p:pic>
    </p:spTree>
    <p:extLst>
      <p:ext uri="{BB962C8B-B14F-4D97-AF65-F5344CB8AC3E}">
        <p14:creationId xmlns:p14="http://schemas.microsoft.com/office/powerpoint/2010/main" val="1739564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1" y="0"/>
            <a:ext cx="9119099" cy="1993898"/>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effectLst>
                  <a:glow rad="177800">
                    <a:schemeClr val="tx1"/>
                  </a:glow>
                </a:effectLst>
                <a:latin typeface="Arial" charset="0"/>
                <a:ea typeface="ＭＳ Ｐゴシック" charset="0"/>
              </a:rPr>
              <a:t>The Bible as meat and honey</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4617559" y="1993898"/>
            <a:ext cx="4864101" cy="4864101"/>
          </a:xfrm>
          <a:prstGeom prst="rect">
            <a:avLst/>
          </a:prstGeom>
        </p:spPr>
      </p:pic>
      <p:pic>
        <p:nvPicPr>
          <p:cNvPr id="5" name="Picture 4"/>
          <p:cNvPicPr>
            <a:picLocks noChangeAspect="1"/>
          </p:cNvPicPr>
          <p:nvPr/>
        </p:nvPicPr>
        <p:blipFill>
          <a:blip r:embed="rId4"/>
          <a:stretch>
            <a:fillRect/>
          </a:stretch>
        </p:blipFill>
        <p:spPr>
          <a:xfrm>
            <a:off x="22202" y="1993898"/>
            <a:ext cx="5697336" cy="4864101"/>
          </a:xfrm>
          <a:prstGeom prst="rect">
            <a:avLst/>
          </a:prstGeom>
        </p:spPr>
      </p:pic>
    </p:spTree>
    <p:extLst>
      <p:ext uri="{BB962C8B-B14F-4D97-AF65-F5344CB8AC3E}">
        <p14:creationId xmlns:p14="http://schemas.microsoft.com/office/powerpoint/2010/main" val="17716600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4038600" cy="2438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a:t>
            </a:r>
            <a:r>
              <a:rPr lang="en-US" b="1" dirty="0" smtClean="0">
                <a:effectLst>
                  <a:glow rad="177800">
                    <a:schemeClr val="tx1"/>
                  </a:glow>
                </a:effectLst>
                <a:latin typeface="Arial" charset="0"/>
                <a:ea typeface="ＭＳ Ｐゴシック" charset="0"/>
              </a:rPr>
              <a:t>Little </a:t>
            </a:r>
            <a:r>
              <a:rPr lang="en-US" b="1" dirty="0">
                <a:effectLst>
                  <a:glow rad="177800">
                    <a:schemeClr val="tx1"/>
                  </a:glow>
                </a:effectLst>
                <a:latin typeface="Arial" charset="0"/>
                <a:ea typeface="ＭＳ Ｐゴシック" charset="0"/>
              </a:rPr>
              <a:t>Scroll (10</a:t>
            </a:r>
            <a:r>
              <a:rPr lang="en-US" b="1" dirty="0" smtClean="0">
                <a:effectLst>
                  <a:glow rad="177800">
                    <a:schemeClr val="tx1"/>
                  </a:glow>
                </a:effectLst>
                <a:latin typeface="Arial" charset="0"/>
                <a:ea typeface="ＭＳ Ｐゴシック" charset="0"/>
              </a:rPr>
              <a:t>:8)</a:t>
            </a:r>
            <a:endParaRPr lang="en-US"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3"/>
          <a:stretch>
            <a:fillRect/>
          </a:stretch>
        </p:blipFill>
        <p:spPr>
          <a:xfrm>
            <a:off x="0" y="0"/>
            <a:ext cx="9119098" cy="6839324"/>
          </a:xfrm>
          <a:prstGeom prst="rect">
            <a:avLst/>
          </a:prstGeom>
        </p:spPr>
      </p:pic>
      <p:sp>
        <p:nvSpPr>
          <p:cNvPr id="6" name="Rectangle 1026"/>
          <p:cNvSpPr txBox="1">
            <a:spLocks noChangeArrowheads="1"/>
          </p:cNvSpPr>
          <p:nvPr/>
        </p:nvSpPr>
        <p:spPr bwMode="auto">
          <a:xfrm>
            <a:off x="-6350" y="49809"/>
            <a:ext cx="9144000" cy="53192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sz="3600" dirty="0" smtClean="0"/>
              <a:t>"So </a:t>
            </a:r>
            <a:r>
              <a:rPr lang="en-US" altLang="ja-JP" sz="3600" dirty="0"/>
              <a:t>I went to the angel and told him to give me the small scroll. </a:t>
            </a:r>
            <a:r>
              <a:rPr lang="fr-FR" altLang="ja-JP" sz="3600" dirty="0" smtClean="0"/>
              <a:t>'</a:t>
            </a:r>
            <a:r>
              <a:rPr lang="en-US" altLang="ja-JP" sz="3600" dirty="0" smtClean="0"/>
              <a:t>Yes</a:t>
            </a:r>
            <a:r>
              <a:rPr lang="en-US" altLang="ja-JP" sz="3600" dirty="0"/>
              <a:t>, take it and eat it</a:t>
            </a:r>
            <a:r>
              <a:rPr lang="en-US" altLang="ja-JP" sz="3600" dirty="0" smtClean="0"/>
              <a:t>,</a:t>
            </a:r>
            <a:r>
              <a:rPr lang="fr-FR" altLang="ja-JP" sz="3600" dirty="0" smtClean="0"/>
              <a:t>'</a:t>
            </a:r>
            <a:r>
              <a:rPr lang="en-US" altLang="ja-JP" sz="3600" dirty="0" smtClean="0"/>
              <a:t> </a:t>
            </a:r>
            <a:r>
              <a:rPr lang="en-US" altLang="ja-JP" sz="3600" dirty="0"/>
              <a:t>he said. </a:t>
            </a:r>
            <a:r>
              <a:rPr lang="fr-FR" altLang="ja-JP" sz="3600" dirty="0" smtClean="0"/>
              <a:t>'</a:t>
            </a:r>
            <a:r>
              <a:rPr lang="en-US" altLang="ja-JP" sz="3600" dirty="0" smtClean="0"/>
              <a:t>It </a:t>
            </a:r>
            <a:r>
              <a:rPr lang="en-US" altLang="ja-JP" sz="3600" dirty="0"/>
              <a:t>will be sweet as honey in your mouth, but it will turn sour in your stomach</a:t>
            </a:r>
            <a:r>
              <a:rPr lang="en-US" altLang="ja-JP" sz="3600" dirty="0" smtClean="0"/>
              <a:t>!</a:t>
            </a:r>
            <a:r>
              <a:rPr lang="fr-FR" altLang="ja-JP" sz="3600" dirty="0" smtClean="0"/>
              <a:t>'</a:t>
            </a:r>
            <a:r>
              <a:rPr lang="en-US" altLang="ja-JP" sz="3600" dirty="0" smtClean="0"/>
              <a:t>  </a:t>
            </a:r>
            <a:r>
              <a:rPr lang="en-US" altLang="ja-JP" sz="3600" baseline="30000" dirty="0" smtClean="0"/>
              <a:t>10</a:t>
            </a:r>
            <a:r>
              <a:rPr lang="en-US" altLang="ja-JP" sz="3600" dirty="0" smtClean="0"/>
              <a:t>So </a:t>
            </a:r>
            <a:r>
              <a:rPr lang="en-US" altLang="ja-JP" sz="3600" dirty="0"/>
              <a:t>I took the small scroll from the hand of the angel, and I ate it! It was sweet in my mouth, but when I swallowed it, it turned sour in my </a:t>
            </a:r>
            <a:r>
              <a:rPr lang="en-US" altLang="ja-JP" sz="3600" dirty="0" smtClean="0"/>
              <a:t>stomach</a:t>
            </a:r>
            <a:r>
              <a:rPr lang="fr-FR" altLang="ja-JP" sz="3600" dirty="0" smtClean="0"/>
              <a:t>'"</a:t>
            </a:r>
            <a:r>
              <a:rPr lang="en-US" altLang="ja-JP" sz="3600" dirty="0" smtClean="0"/>
              <a:t> </a:t>
            </a:r>
            <a:r>
              <a:rPr lang="en-US" altLang="ja-JP" sz="3600" dirty="0"/>
              <a:t>(10</a:t>
            </a:r>
            <a:r>
              <a:rPr lang="en-US" altLang="ja-JP" sz="3600" dirty="0" smtClean="0"/>
              <a:t>:9-10 </a:t>
            </a:r>
            <a:r>
              <a:rPr lang="en-US" altLang="ja-JP" sz="3200" dirty="0"/>
              <a:t>NLT</a:t>
            </a:r>
            <a:r>
              <a:rPr lang="en-US" altLang="ja-JP" sz="3600" dirty="0"/>
              <a:t>)</a:t>
            </a:r>
            <a:endParaRPr lang="en-US" sz="3600" dirty="0"/>
          </a:p>
        </p:txBody>
      </p:sp>
    </p:spTree>
    <p:extLst>
      <p:ext uri="{BB962C8B-B14F-4D97-AF65-F5344CB8AC3E}">
        <p14:creationId xmlns:p14="http://schemas.microsoft.com/office/powerpoint/2010/main" val="2545026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effectLst>
                  <a:glow rad="177800">
                    <a:schemeClr val="tx1"/>
                  </a:glow>
                </a:effectLst>
                <a:latin typeface="Arial" charset="0"/>
                <a:ea typeface="ＭＳ Ｐゴシック" charset="0"/>
              </a:rPr>
              <a:t>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Mysterious Plan</a:t>
            </a:r>
            <a:endParaRPr lang="en-US" b="1" dirty="0">
              <a:effectLst>
                <a:glow rad="177800">
                  <a:schemeClr val="tx1"/>
                </a:glow>
              </a:effectLst>
              <a:latin typeface="Arial" charset="0"/>
              <a:ea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fr-FR" altLang="ja-JP" sz="3600" dirty="0" smtClean="0"/>
              <a:t>"</a:t>
            </a:r>
            <a:r>
              <a:rPr lang="en-US" altLang="ja-JP" sz="3600" dirty="0" smtClean="0"/>
              <a:t>When </a:t>
            </a:r>
            <a:r>
              <a:rPr lang="en-US" altLang="ja-JP" sz="3600" dirty="0"/>
              <a:t>the seventh angel blows his trumpet, </a:t>
            </a:r>
            <a:r>
              <a:rPr lang="en-US" altLang="ja-JP" sz="3600" dirty="0" smtClean="0"/>
              <a:t>God</a:t>
            </a:r>
            <a:r>
              <a:rPr lang="fr-FR" altLang="ja-JP" sz="3600" dirty="0" smtClean="0"/>
              <a:t>'</a:t>
            </a:r>
            <a:r>
              <a:rPr lang="en-US" altLang="ja-JP" sz="3600" dirty="0" smtClean="0"/>
              <a:t>s </a:t>
            </a:r>
            <a:r>
              <a:rPr lang="en-US" altLang="ja-JP" sz="3600" dirty="0"/>
              <a:t>mysterious plan will be fulfilled. It will happen just as he announced it to his servants the </a:t>
            </a:r>
            <a:r>
              <a:rPr lang="en-US" altLang="ja-JP" sz="3600" dirty="0" smtClean="0"/>
              <a:t>prophets</a:t>
            </a:r>
            <a:r>
              <a:rPr lang="fr-FR" altLang="ja-JP" sz="3600" dirty="0" smtClean="0"/>
              <a:t>'"</a:t>
            </a:r>
            <a:r>
              <a:rPr lang="en-US" altLang="ja-JP" sz="3600" dirty="0" smtClean="0"/>
              <a:t> </a:t>
            </a:r>
            <a:r>
              <a:rPr lang="en-US" altLang="ja-JP" sz="3600" dirty="0"/>
              <a:t>(10</a:t>
            </a:r>
            <a:r>
              <a:rPr lang="en-US" altLang="ja-JP" sz="3600" dirty="0" smtClean="0"/>
              <a:t>:7 </a:t>
            </a:r>
            <a:r>
              <a:rPr lang="en-US" altLang="ja-JP" sz="3600" dirty="0"/>
              <a:t>NLT)</a:t>
            </a:r>
            <a:endParaRPr lang="en-US" sz="3600"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1083103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08050"/>
            <a:ext cx="9119098" cy="6086184"/>
          </a:xfrm>
          <a:prstGeom prst="rect">
            <a:avLst/>
          </a:prstGeom>
        </p:spPr>
      </p:pic>
      <p:sp>
        <p:nvSpPr>
          <p:cNvPr id="857090" name="Rectangle 2"/>
          <p:cNvSpPr>
            <a:spLocks noGrp="1" noChangeArrowheads="1"/>
          </p:cNvSpPr>
          <p:nvPr>
            <p:ph type="ctrTitle"/>
          </p:nvPr>
        </p:nvSpPr>
        <p:spPr>
          <a:xfrm>
            <a:off x="0" y="0"/>
            <a:ext cx="9144000" cy="90805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smtClean="0">
                <a:effectLst>
                  <a:glow rad="177800">
                    <a:schemeClr val="tx1"/>
                  </a:glow>
                </a:effectLst>
                <a:latin typeface="Arial" charset="0"/>
                <a:ea typeface="ＭＳ Ｐゴシック" charset="0"/>
              </a:rPr>
              <a:t>"Prophesy Again"</a:t>
            </a:r>
            <a:endParaRPr lang="en-US" b="1" dirty="0">
              <a:effectLst>
                <a:glow rad="177800">
                  <a:schemeClr val="tx1"/>
                </a:glow>
              </a:effectLst>
              <a:latin typeface="Arial" charset="0"/>
              <a:ea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chemeClr val="bg1"/>
                </a:solidFill>
                <a:effectLst>
                  <a:glow rad="1778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ja-JP" dirty="0" smtClean="0"/>
              <a:t>"Then </a:t>
            </a:r>
            <a:r>
              <a:rPr lang="en-US" altLang="ja-JP" dirty="0"/>
              <a:t>I was told, </a:t>
            </a:r>
            <a:r>
              <a:rPr lang="fr-FR" altLang="ja-JP" dirty="0" smtClean="0"/>
              <a:t>'</a:t>
            </a:r>
            <a:r>
              <a:rPr lang="en-US" altLang="ja-JP" dirty="0" smtClean="0"/>
              <a:t>You </a:t>
            </a:r>
            <a:r>
              <a:rPr lang="en-US" altLang="ja-JP" dirty="0"/>
              <a:t>must prophesy again about many peoples, nations, languages, and </a:t>
            </a:r>
            <a:r>
              <a:rPr lang="en-US" altLang="ja-JP" dirty="0" smtClean="0"/>
              <a:t>kings</a:t>
            </a:r>
            <a:r>
              <a:rPr lang="fr-FR" altLang="ja-JP" dirty="0" smtClean="0"/>
              <a:t>'"</a:t>
            </a:r>
            <a:r>
              <a:rPr lang="en-US" altLang="ja-JP" dirty="0" smtClean="0"/>
              <a:t> </a:t>
            </a:r>
            <a:r>
              <a:rPr lang="en-US" altLang="ja-JP" dirty="0"/>
              <a:t>(10</a:t>
            </a:r>
            <a:r>
              <a:rPr lang="en-US" altLang="ja-JP" dirty="0" smtClean="0"/>
              <a:t>:11 </a:t>
            </a:r>
            <a:r>
              <a:rPr lang="en-US" altLang="ja-JP" dirty="0"/>
              <a:t>NLT)</a:t>
            </a:r>
            <a:endParaRPr lang="en-US" dirty="0"/>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6420016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4000" cy="1152525"/>
          </a:xfrm>
          <a:effectLst/>
        </p:spPr>
        <p:txBody>
          <a:bodyPr/>
          <a:lstStyle/>
          <a:p>
            <a:pPr>
              <a:defRPr/>
            </a:pPr>
            <a:r>
              <a:rPr lang="en-US" sz="4000" b="1" dirty="0" smtClean="0">
                <a:effectLst>
                  <a:glow rad="139700">
                    <a:schemeClr val="tx1">
                      <a:alpha val="75000"/>
                    </a:schemeClr>
                  </a:glow>
                </a:effectLst>
                <a:latin typeface="Arial" charset="0"/>
                <a:ea typeface="ＭＳ Ｐゴシック" charset="0"/>
              </a:rPr>
              <a:t>Redeemed "f</a:t>
            </a:r>
            <a:r>
              <a:rPr lang="en-US" sz="4000" b="1" dirty="0" smtClean="0">
                <a:solidFill>
                  <a:schemeClr val="bg1"/>
                </a:solidFill>
                <a:effectLst>
                  <a:glow rad="139700">
                    <a:schemeClr val="tx1">
                      <a:alpha val="75000"/>
                    </a:schemeClr>
                  </a:glow>
                </a:effectLst>
                <a:latin typeface="Arial" charset="0"/>
                <a:ea typeface="ＭＳ Ｐゴシック" charset="0"/>
              </a:rPr>
              <a:t>rom </a:t>
            </a:r>
            <a:r>
              <a:rPr lang="en-US" sz="4000" b="1" dirty="0">
                <a:solidFill>
                  <a:schemeClr val="bg1"/>
                </a:solidFill>
                <a:effectLst>
                  <a:glow rad="139700">
                    <a:schemeClr val="tx1">
                      <a:alpha val="75000"/>
                    </a:schemeClr>
                  </a:glow>
                </a:effectLst>
                <a:latin typeface="Arial" charset="0"/>
                <a:ea typeface="ＭＳ Ｐゴシック" charset="0"/>
              </a:rPr>
              <a:t>every tribe, nation, language and </a:t>
            </a:r>
            <a:r>
              <a:rPr lang="en-US" sz="4000" b="1" dirty="0" smtClean="0">
                <a:solidFill>
                  <a:schemeClr val="bg1"/>
                </a:solidFill>
                <a:effectLst>
                  <a:glow rad="139700">
                    <a:schemeClr val="tx1">
                      <a:alpha val="75000"/>
                    </a:schemeClr>
                  </a:glow>
                </a:effectLst>
                <a:latin typeface="Arial" charset="0"/>
                <a:ea typeface="ＭＳ Ｐゴシック" charset="0"/>
              </a:rPr>
              <a:t>people</a:t>
            </a: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 (5:9; 7:9)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0711993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smtClean="0">
                <a:effectLst>
                  <a:glow rad="177800">
                    <a:schemeClr val="tx1"/>
                  </a:glow>
                </a:effectLst>
                <a:latin typeface="Arial" charset="0"/>
                <a:ea typeface="ＭＳ Ｐゴシック" charset="0"/>
              </a:rPr>
              <a:t>I. </a:t>
            </a:r>
            <a:r>
              <a:rPr lang="en-US" b="1" dirty="0" smtClean="0">
                <a:solidFill>
                  <a:srgbClr val="FFFF00"/>
                </a:solidFill>
                <a:effectLst>
                  <a:glow rad="177800">
                    <a:schemeClr val="tx1"/>
                  </a:glow>
                </a:effectLst>
                <a:latin typeface="Arial" charset="0"/>
                <a:ea typeface="ＭＳ Ｐゴシック" charset="0"/>
              </a:rPr>
              <a:t>Jesus</a:t>
            </a:r>
            <a:r>
              <a:rPr lang="en-US" b="1" dirty="0" smtClean="0">
                <a:effectLst>
                  <a:glow rad="177800">
                    <a:schemeClr val="tx1"/>
                  </a:glow>
                </a:effectLst>
                <a:latin typeface="Arial" charset="0"/>
                <a:ea typeface="ＭＳ Ｐゴシック" charset="0"/>
              </a:rPr>
              <a:t> will show 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Word has opposite </a:t>
            </a:r>
            <a:r>
              <a:rPr lang="en-US" b="1" dirty="0" smtClean="0">
                <a:solidFill>
                  <a:srgbClr val="FFFF00"/>
                </a:solidFill>
                <a:effectLst>
                  <a:glow rad="177800">
                    <a:schemeClr val="tx1"/>
                  </a:glow>
                </a:effectLst>
                <a:latin typeface="Arial" charset="0"/>
                <a:ea typeface="ＭＳ Ｐゴシック" charset="0"/>
              </a:rPr>
              <a:t>affects</a:t>
            </a:r>
            <a:r>
              <a:rPr lang="en-US" b="1" dirty="0" smtClean="0">
                <a:effectLst>
                  <a:glow rad="177800">
                    <a:schemeClr val="tx1"/>
                  </a:glow>
                </a:effectLst>
                <a:latin typeface="Arial" charset="0"/>
                <a:ea typeface="ＭＳ Ｐゴシック" charset="0"/>
              </a:rPr>
              <a:t> for believers and unbelievers (Rev. 10).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37637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smtClean="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a:t>
            </a:r>
            <a:r>
              <a:rPr lang="en-US" b="1" dirty="0" smtClean="0">
                <a:latin typeface="Arial" charset="0"/>
                <a:ea typeface="ＭＳ Ｐゴシック" charset="0"/>
                <a:cs typeface="ＭＳ Ｐゴシック" charset="0"/>
              </a:rPr>
              <a:t>God</a:t>
            </a:r>
            <a:r>
              <a:rPr lang="fr-FR"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628886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The Temple (11:1-2)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smtClean="0">
                <a:solidFill>
                  <a:srgbClr val="FFFFFF"/>
                </a:solidFill>
                <a:latin typeface="Arial" charset="0"/>
                <a:ea typeface="ＭＳ Ｐゴシック" charset="0"/>
                <a:cs typeface="ＭＳ Ｐゴシック" charset="0"/>
              </a:rPr>
              <a:t>"Then </a:t>
            </a:r>
            <a:r>
              <a:rPr lang="en-US" sz="2400" b="1" dirty="0">
                <a:solidFill>
                  <a:srgbClr val="FFFFFF"/>
                </a:solidFill>
                <a:latin typeface="Arial" charset="0"/>
                <a:ea typeface="ＭＳ Ｐゴシック" charset="0"/>
                <a:cs typeface="ＭＳ Ｐゴシック" charset="0"/>
              </a:rPr>
              <a:t>I was given a measuring stick, and I was told, '</a:t>
            </a:r>
            <a:r>
              <a:rPr lang="en-US" sz="2400" b="1" dirty="0" smtClean="0">
                <a:solidFill>
                  <a:srgbClr val="FFFFFF"/>
                </a:solidFill>
                <a:latin typeface="Arial" charset="0"/>
                <a:ea typeface="ＭＳ Ｐゴシック" charset="0"/>
                <a:cs typeface="ＭＳ Ｐゴシック" charset="0"/>
              </a:rPr>
              <a:t>Go </a:t>
            </a:r>
            <a:r>
              <a:rPr lang="en-US" sz="2400" b="1" dirty="0">
                <a:solidFill>
                  <a:srgbClr val="FFFFFF"/>
                </a:solidFill>
                <a:latin typeface="Arial" charset="0"/>
                <a:ea typeface="ＭＳ Ｐゴシック" charset="0"/>
                <a:cs typeface="ＭＳ Ｐゴシック" charset="0"/>
              </a:rPr>
              <a:t>and measure the Temple of God and the altar, and count the number of worshipers.  </a:t>
            </a:r>
            <a:r>
              <a:rPr lang="en-US" sz="2400" b="1" baseline="30000" dirty="0" smtClean="0">
                <a:solidFill>
                  <a:srgbClr val="FFFFFF"/>
                </a:solidFill>
                <a:latin typeface="Arial" charset="0"/>
                <a:ea typeface="ＭＳ Ｐゴシック" charset="0"/>
                <a:cs typeface="ＭＳ Ｐゴシック" charset="0"/>
              </a:rPr>
              <a:t>2</a:t>
            </a:r>
            <a:r>
              <a:rPr lang="en-US" sz="2400" b="1" dirty="0" smtClean="0">
                <a:solidFill>
                  <a:srgbClr val="FFFFFF"/>
                </a:solidFill>
                <a:latin typeface="Arial" charset="0"/>
                <a:ea typeface="ＭＳ Ｐゴシック" charset="0"/>
                <a:cs typeface="ＭＳ Ｐゴシック" charset="0"/>
              </a:rPr>
              <a:t>But </a:t>
            </a:r>
            <a:r>
              <a:rPr lang="en-US" sz="2400" b="1" dirty="0">
                <a:solidFill>
                  <a:srgbClr val="FFFFFF"/>
                </a:solidFill>
                <a:latin typeface="Arial" charset="0"/>
                <a:ea typeface="ＭＳ Ｐゴシック" charset="0"/>
                <a:cs typeface="ＭＳ Ｐゴシック" charset="0"/>
              </a:rPr>
              <a:t>do not measure the outer courtyard, for it has been turned over to the nations. They will trample the holy city for 42 months</a:t>
            </a:r>
            <a:r>
              <a:rPr lang="en-US" sz="2400" b="1" dirty="0" smtClean="0">
                <a:solidFill>
                  <a:srgbClr val="FFFFFF"/>
                </a:solidFill>
                <a:latin typeface="Arial" charset="0"/>
                <a:ea typeface="ＭＳ Ｐゴシック" charset="0"/>
                <a:cs typeface="ＭＳ Ｐゴシック" charset="0"/>
              </a:rPr>
              <a:t>.'"</a:t>
            </a:r>
            <a:endParaRPr lang="en-US" sz="24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A Rebuilt </a:t>
            </a:r>
            <a:r>
              <a:rPr lang="en-US" b="1" dirty="0" smtClean="0">
                <a:effectLst>
                  <a:glow rad="177800">
                    <a:schemeClr val="tx1"/>
                  </a:glow>
                </a:effectLst>
                <a:latin typeface="Arial" charset="0"/>
                <a:ea typeface="ＭＳ Ｐゴシック" charset="0"/>
              </a:rPr>
              <a:t>Temple!</a:t>
            </a:r>
            <a:endParaRPr lang="en-US" b="1" dirty="0">
              <a:effectLst>
                <a:glow rad="177800">
                  <a:schemeClr val="tx1"/>
                </a:glow>
              </a:effectLst>
              <a:latin typeface="Arial" charset="0"/>
              <a:ea typeface="ＭＳ Ｐゴシック"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smtClean="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333</a:t>
            </a:r>
            <a:endParaRPr lang="en-US" b="1" dirty="0">
              <a:solidFill>
                <a:srgbClr val="000000"/>
              </a:solidFill>
              <a:latin typeface="Arial" charset="0"/>
              <a:cs typeface="Arial"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Rev. 11:3; 12:6</a:t>
              </a:r>
              <a:endParaRPr lang="en-US" b="1" spc="-110" dirty="0" smtClean="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Sign of </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Son of Man</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12:12</a:t>
                </a:r>
                <a:endParaRPr lang="en-US" b="1" spc="-110" dirty="0" smtClean="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smtClean="0">
                  <a:solidFill>
                    <a:srgbClr val="000000"/>
                  </a:solidFill>
                  <a:ea typeface="ＭＳ Ｐゴシック" charset="0"/>
                </a:rPr>
                <a:t>Christ</a:t>
              </a:r>
              <a:r>
                <a:rPr lang="fr-FR" dirty="0" smtClean="0">
                  <a:solidFill>
                    <a:srgbClr val="000000"/>
                  </a:solidFill>
                  <a:ea typeface="ＭＳ Ｐゴシック" charset="0"/>
                </a:rPr>
                <a:t>'</a:t>
              </a:r>
              <a:r>
                <a:rPr lang="en-US" dirty="0" smtClean="0">
                  <a:solidFill>
                    <a:srgbClr val="000000"/>
                  </a:solidFill>
                  <a:ea typeface="ＭＳ Ｐゴシック" charset="0"/>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922643"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12:11</a:t>
                </a:r>
                <a:endParaRPr lang="en-US" b="1" spc="-110" dirty="0" smtClean="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Middle of the Week</a:t>
              </a: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41887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1371600" y="1092200"/>
            <a:ext cx="7772400" cy="762000"/>
          </a:xfrm>
          <a:effectLst>
            <a:outerShdw blurRad="63500" dist="35921" dir="2700000" algn="ctr" rotWithShape="0">
              <a:srgbClr val="000000">
                <a:alpha val="74998"/>
              </a:srgbClr>
            </a:outerShdw>
          </a:effectLst>
        </p:spPr>
        <p:txBody>
          <a:bodyPr lIns="91440" tIns="45720" rIns="91440" bIns="45720"/>
          <a:lstStyle/>
          <a:p>
            <a:pPr algn="ctr" eaLnBrk="1" hangingPunct="1">
              <a:defRPr/>
            </a:pPr>
            <a:r>
              <a:rPr lang="en-US" sz="4800" b="1" dirty="0">
                <a:solidFill>
                  <a:srgbClr val="FFFFFF"/>
                </a:solidFill>
                <a:effectLst>
                  <a:glow rad="266700">
                    <a:srgbClr val="000000">
                      <a:alpha val="75000"/>
                    </a:srgbClr>
                  </a:glow>
                </a:effectLst>
                <a:latin typeface="Arial" charset="0"/>
                <a:ea typeface="ＭＳ Ｐゴシック"/>
                <a:cs typeface="ＭＳ Ｐゴシック" charset="0"/>
              </a:rPr>
              <a:t>John at Patmos (1</a:t>
            </a:r>
            <a:r>
              <a:rPr lang="en-US" sz="4800" b="1" dirty="0" smtClean="0">
                <a:solidFill>
                  <a:srgbClr val="FFFFFF"/>
                </a:solidFill>
                <a:effectLst>
                  <a:glow rad="266700">
                    <a:srgbClr val="000000">
                      <a:alpha val="75000"/>
                    </a:srgbClr>
                  </a:glow>
                </a:effectLst>
                <a:latin typeface="Arial" charset="0"/>
                <a:ea typeface="ＭＳ Ｐゴシック"/>
                <a:cs typeface="ＭＳ Ｐゴシック" charset="0"/>
              </a:rPr>
              <a:t>:9)</a:t>
            </a:r>
            <a:endParaRPr lang="en-US" sz="4800" b="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7168803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The Temple (11:1-13)</a:t>
            </a:r>
          </a:p>
        </p:txBody>
      </p:sp>
      <p:pic>
        <p:nvPicPr>
          <p:cNvPr id="914435" name="Picture 1" descr="rev 11 66001001-GTC-Revelation-1-1-The-revelation-to-John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4088" y="17463"/>
            <a:ext cx="562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914400">
              <a:buFont typeface="Arial"/>
              <a:buChar char="•"/>
              <a:defRPr/>
            </a:pPr>
            <a:r>
              <a:rPr lang="en-US" sz="4000" b="1" dirty="0" smtClean="0">
                <a:solidFill>
                  <a:srgbClr val="FFFFFF"/>
                </a:solidFill>
                <a:latin typeface="Arial" charset="0"/>
                <a:ea typeface="ＭＳ Ｐゴシック" charset="0"/>
                <a:cs typeface="ＭＳ Ｐゴシック" charset="0"/>
              </a:rPr>
              <a:t>Heavenly? </a:t>
            </a:r>
          </a:p>
          <a:p>
            <a:pPr defTabSz="914400">
              <a:defRPr/>
            </a:pPr>
            <a:r>
              <a:rPr lang="en-US" sz="4000" b="1" dirty="0">
                <a:solidFill>
                  <a:srgbClr val="FFFFFF"/>
                </a:solidFill>
                <a:latin typeface="Arial" charset="0"/>
                <a:ea typeface="ＭＳ Ｐゴシック" charset="0"/>
                <a:cs typeface="ＭＳ Ｐゴシック" charset="0"/>
              </a:rPr>
              <a:t>o</a:t>
            </a:r>
            <a:r>
              <a:rPr lang="en-US" sz="4000" b="1" dirty="0" smtClean="0">
                <a:solidFill>
                  <a:srgbClr val="FFFFFF"/>
                </a:solidFill>
                <a:latin typeface="Arial" charset="0"/>
                <a:ea typeface="ＭＳ Ｐゴシック" charset="0"/>
                <a:cs typeface="ＭＳ Ｐゴシック" charset="0"/>
              </a:rPr>
              <a:t>r </a:t>
            </a:r>
          </a:p>
          <a:p>
            <a:pPr marL="571500" indent="-571500" algn="l" defTabSz="914400">
              <a:buFont typeface="Arial"/>
              <a:buChar char="•"/>
              <a:defRPr/>
            </a:pPr>
            <a:r>
              <a:rPr lang="en-US" sz="4000" b="1" dirty="0" smtClean="0">
                <a:solidFill>
                  <a:srgbClr val="FFFFFF"/>
                </a:solidFill>
                <a:latin typeface="Arial" charset="0"/>
                <a:ea typeface="ＭＳ Ｐゴシック" charset="0"/>
                <a:cs typeface="ＭＳ Ｐゴシック" charset="0"/>
              </a:rPr>
              <a:t>Earthly?</a:t>
            </a:r>
            <a:endParaRPr lang="en-US" sz="4000" dirty="0">
              <a:solidFill>
                <a:srgbClr val="FFFFFF"/>
              </a:solidFill>
              <a:latin typeface="Times New Roman" charset="0"/>
              <a:ea typeface="ＭＳ Ｐゴシック" charset="0"/>
              <a:cs typeface="ＭＳ Ｐゴシック" charset="0"/>
            </a:endParaRPr>
          </a:p>
        </p:txBody>
      </p:sp>
      <p:sp>
        <p:nvSpPr>
          <p:cNvPr id="6" name="Text Box 19"/>
          <p:cNvSpPr txBox="1">
            <a:spLocks noChangeArrowheads="1"/>
          </p:cNvSpPr>
          <p:nvPr/>
        </p:nvSpPr>
        <p:spPr bwMode="auto">
          <a:xfrm>
            <a:off x="8423828" y="24904"/>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7278437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3490" name="Rectangle 1051"/>
          <p:cNvSpPr>
            <a:spLocks noGrp="1" noChangeArrowheads="1"/>
          </p:cNvSpPr>
          <p:nvPr>
            <p:ph type="title"/>
          </p:nvPr>
        </p:nvSpPr>
        <p:spPr>
          <a:xfrm>
            <a:off x="2133600" y="2209800"/>
            <a:ext cx="6019800" cy="762000"/>
          </a:xfrm>
        </p:spPr>
        <p:txBody>
          <a:bodyPr/>
          <a:lstStyle/>
          <a:p>
            <a:r>
              <a:rPr lang="en-US">
                <a:latin typeface="Times New Roman" charset="0"/>
                <a:ea typeface="ＭＳ Ｐゴシック" charset="0"/>
                <a:cs typeface="ＭＳ Ｐゴシック" charset="0"/>
              </a:rPr>
              <a:t>Revelation 11</a:t>
            </a:r>
          </a:p>
        </p:txBody>
      </p:sp>
      <p:pic>
        <p:nvPicPr>
          <p:cNvPr id="703493" name="Picture 1047" descr="leverdoor">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a:off x="-36513" y="-26988"/>
            <a:ext cx="1446213" cy="2663826"/>
          </a:xfrm>
        </p:spPr>
      </p:pic>
      <p:sp>
        <p:nvSpPr>
          <p:cNvPr id="70349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703492"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20000"/>
              </a:spcBef>
              <a:spcAft>
                <a:spcPct val="0"/>
              </a:spcAft>
            </a:pPr>
            <a:r>
              <a:rPr lang="en-US" sz="3600">
                <a:solidFill>
                  <a:srgbClr val="FFFFFF"/>
                </a:solidFill>
                <a:latin typeface="Arial" charset="0"/>
                <a:cs typeface="Arial" charset="0"/>
              </a:rPr>
              <a:t>A Test Case in Hermeneutics</a:t>
            </a:r>
          </a:p>
        </p:txBody>
      </p:sp>
      <p:sp>
        <p:nvSpPr>
          <p:cNvPr id="703494" name="Text Box 1050"/>
          <p:cNvSpPr txBox="1">
            <a:spLocks noChangeArrowheads="1"/>
          </p:cNvSpPr>
          <p:nvPr/>
        </p:nvSpPr>
        <p:spPr bwMode="auto">
          <a:xfrm>
            <a:off x="8399491" y="-26988"/>
            <a:ext cx="695270" cy="463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329</a:t>
            </a:r>
            <a:endParaRPr lang="en-US" b="1" dirty="0">
              <a:solidFill>
                <a:srgbClr val="000000"/>
              </a:solidFill>
              <a:latin typeface="Arial" charset="0"/>
              <a:cs typeface="Arial" charset="0"/>
            </a:endParaRP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p>
            <a:pPr marL="174625" indent="7938" defTabSz="914400" eaLnBrk="0" fontAlgn="base" hangingPunct="0">
              <a:spcBef>
                <a:spcPct val="20000"/>
              </a:spcBef>
              <a:spcAft>
                <a:spcPct val="0"/>
              </a:spcAft>
              <a:defRPr/>
            </a:pPr>
            <a:r>
              <a:rPr lang="en-US" sz="3200" dirty="0">
                <a:solidFill>
                  <a:srgbClr val="FFFFFF"/>
                </a:solidFill>
                <a:latin typeface="Arial" charset="0"/>
                <a:ea typeface="Arial" charset="0"/>
                <a:cs typeface="Arial" charset="0"/>
              </a:rPr>
              <a:t>I was given a reed like a measuring rod and was told, </a:t>
            </a:r>
            <a:r>
              <a:rPr lang="en-US" sz="3200" dirty="0" smtClean="0">
                <a:solidFill>
                  <a:srgbClr val="FFFFFF"/>
                </a:solidFill>
                <a:latin typeface="Arial" charset="0"/>
                <a:ea typeface="Arial" charset="0"/>
                <a:cs typeface="Arial" charset="0"/>
              </a:rPr>
              <a:t>"Go </a:t>
            </a:r>
            <a:r>
              <a:rPr lang="en-US" sz="3200" dirty="0">
                <a:solidFill>
                  <a:srgbClr val="FFFFFF"/>
                </a:solidFill>
                <a:latin typeface="Arial" charset="0"/>
                <a:ea typeface="Arial" charset="0"/>
                <a:cs typeface="Arial" charset="0"/>
              </a:rPr>
              <a:t>and measure the temple of God and the altar, and count the worshipers there.  But exclude the outer court; do not measure it, because it has been given to the Gentiles. They will trample on the holy city for 42 months.  And I will give power to my two witnesses, and they will prophesy for 1,260 days, clothed in sackcloth</a:t>
            </a:r>
            <a:r>
              <a:rPr lang="en-US" sz="3200" dirty="0" smtClean="0">
                <a:solidFill>
                  <a:srgbClr val="FFFFFF"/>
                </a:solidFill>
                <a:latin typeface="Arial" charset="0"/>
                <a:ea typeface="Arial" charset="0"/>
                <a:cs typeface="Arial" charset="0"/>
              </a:rPr>
              <a:t>."</a:t>
            </a:r>
            <a:endParaRPr lang="en-US" sz="3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252647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5538" name="Rectangle 99"/>
          <p:cNvSpPr>
            <a:spLocks noGrp="1" noChangeArrowheads="1"/>
          </p:cNvSpPr>
          <p:nvPr>
            <p:ph type="title"/>
          </p:nvPr>
        </p:nvSpPr>
        <p:spPr>
          <a:xfrm>
            <a:off x="685800" y="917575"/>
            <a:ext cx="7772400" cy="1143000"/>
          </a:xfrm>
        </p:spPr>
        <p:txBody>
          <a:bodyPr/>
          <a:lstStyle/>
          <a:p>
            <a:r>
              <a:rPr lang="en-US">
                <a:latin typeface="Times New Roman" charset="0"/>
                <a:ea typeface="ＭＳ Ｐゴシック" charset="0"/>
                <a:cs typeface="ＭＳ Ｐゴシック" charset="0"/>
              </a:rPr>
              <a:t>11:1 Measure</a:t>
            </a:r>
          </a:p>
        </p:txBody>
      </p:sp>
      <p:graphicFrame>
        <p:nvGraphicFramePr>
          <p:cNvPr id="120855" name="Group 23"/>
          <p:cNvGraphicFramePr>
            <a:graphicFrameLocks noGrp="1"/>
          </p:cNvGraphicFramePr>
          <p:nvPr>
            <p:ph sz="half" idx="1"/>
          </p:nvPr>
        </p:nvGraphicFramePr>
        <p:xfrm>
          <a:off x="34925" y="1125538"/>
          <a:ext cx="9109076" cy="5688012"/>
        </p:xfrm>
        <a:graphic>
          <a:graphicData uri="http://schemas.openxmlformats.org/drawingml/2006/table">
            <a:tbl>
              <a:tblPr/>
              <a:tblGrid>
                <a:gridCol w="2277269"/>
                <a:gridCol w="2278934"/>
                <a:gridCol w="2275604"/>
                <a:gridCol w="2277269"/>
              </a:tblGrid>
              <a:tr h="14883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Beale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1996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"measure" </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infallible promise 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400" b="1" i="0" u="none" strike="noStrike" cap="none" normalizeH="0" baseline="0" dirty="0">
                          <a:ln>
                            <a:noFill/>
                          </a:ln>
                          <a:solidFill>
                            <a:schemeClr val="bg1"/>
                          </a:solidFill>
                          <a:effectLst/>
                          <a:latin typeface="Arial"/>
                          <a:ea typeface="ＭＳ Ｐゴシック" charset="0"/>
                          <a:cs typeface="Arial"/>
                        </a:rPr>
                        <a:t>future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presence"; "the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protec-tion</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400" b="1" i="0" u="none" strike="noStrike" cap="none" normalizeH="0" baseline="0" dirty="0">
                          <a:ln>
                            <a:noFill/>
                          </a:ln>
                          <a:solidFill>
                            <a:schemeClr val="bg1"/>
                          </a:solidFill>
                          <a:effectLst/>
                          <a:latin typeface="Arial"/>
                          <a:ea typeface="ＭＳ Ｐゴシック" charset="0"/>
                          <a:cs typeface="Arial"/>
                        </a:rPr>
                        <a:t>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eschatologi-cal</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 community"; "until </a:t>
                      </a:r>
                      <a:r>
                        <a:rPr kumimoji="0" lang="en-US" altLang="zh-CN" sz="2400" b="1" i="0" u="none" strike="noStrike" cap="none" normalizeH="0" baseline="0" dirty="0">
                          <a:ln>
                            <a:noFill/>
                          </a:ln>
                          <a:solidFill>
                            <a:schemeClr val="bg1"/>
                          </a:solidFill>
                          <a:effectLst/>
                          <a:latin typeface="Arial"/>
                          <a:ea typeface="ＭＳ Ｐゴシック" charset="0"/>
                          <a:cs typeface="Arial"/>
                        </a:rPr>
                        <a:t>the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parousia</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"preservation </a:t>
                      </a:r>
                      <a:r>
                        <a:rPr kumimoji="0" lang="en-US" altLang="zh-CN" sz="2400" b="1" i="0" u="none" strike="noStrike" cap="none" normalizeH="0" baseline="0" dirty="0">
                          <a:ln>
                            <a:noFill/>
                          </a:ln>
                          <a:solidFill>
                            <a:schemeClr val="bg1"/>
                          </a:solidFill>
                          <a:effectLst/>
                          <a:latin typeface="Arial"/>
                          <a:ea typeface="ＭＳ Ｐゴシック" charset="0"/>
                          <a:cs typeface="Arial"/>
                        </a:rPr>
                        <a:t>of the saints spiritually in the coming great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persecution"; "a </a:t>
                      </a:r>
                      <a:r>
                        <a:rPr kumimoji="0" lang="en-US" altLang="zh-CN" sz="2400" b="1" i="0" u="none" strike="noStrike" cap="none" normalizeH="0" baseline="0" dirty="0">
                          <a:ln>
                            <a:noFill/>
                          </a:ln>
                          <a:solidFill>
                            <a:schemeClr val="bg1"/>
                          </a:solidFill>
                          <a:effectLst/>
                          <a:latin typeface="Arial"/>
                          <a:ea typeface="ＭＳ Ｐゴシック" charset="0"/>
                          <a:cs typeface="Arial"/>
                        </a:rPr>
                        <a:t>prophetic anticipation of the final victory of the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church"</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400" b="1" i="0" u="none" strike="noStrike" cap="none" normalizeH="0" baseline="0" dirty="0">
                          <a:ln>
                            <a:noFill/>
                          </a:ln>
                          <a:solidFill>
                            <a:schemeClr val="bg1"/>
                          </a:solidFill>
                          <a:effectLst/>
                          <a:latin typeface="Arial"/>
                          <a:ea typeface="ＭＳ Ｐゴシック" charset="0"/>
                          <a:cs typeface="Arial"/>
                        </a:rPr>
                        <a:t>mark 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favor"</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05557"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152400" y="4076700"/>
            <a:ext cx="1533525" cy="2503488"/>
          </a:xfrm>
        </p:spPr>
      </p:pic>
      <p:sp>
        <p:nvSpPr>
          <p:cNvPr id="705556" name="WordArt 77"/>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0135"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1232898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944" y="4149080"/>
            <a:ext cx="5076056" cy="2099320"/>
          </a:xfrm>
          <a:effectLst>
            <a:outerShdw blurRad="63500" dist="35921" dir="2700000" algn="ctr" rotWithShape="0">
              <a:schemeClr val="bg2">
                <a:alpha val="74998"/>
              </a:schemeClr>
            </a:outerShdw>
          </a:effectLst>
        </p:spPr>
        <p:txBody>
          <a:bodyPr/>
          <a:lstStyle/>
          <a:p>
            <a:pPr eaLnBrk="1" hangingPunct="1">
              <a:defRPr/>
            </a:pPr>
            <a:r>
              <a:rPr lang="en-US" sz="4000" dirty="0" smtClean="0">
                <a:effectLst>
                  <a:outerShdw blurRad="38100" dist="38100" dir="2700000" algn="tl">
                    <a:srgbClr val="000000"/>
                  </a:outerShdw>
                </a:effectLst>
                <a:latin typeface="Arial" charset="0"/>
                <a:ea typeface="ＭＳ Ｐゴシック" charset="0"/>
                <a:cs typeface="Times New Roman" charset="0"/>
              </a:rPr>
              <a:t>A Measuring Rod for Jerusalem (Zech. </a:t>
            </a:r>
            <a:r>
              <a:rPr lang="en-US" sz="4000" dirty="0">
                <a:effectLst>
                  <a:outerShdw blurRad="38100" dist="38100" dir="2700000" algn="tl">
                    <a:srgbClr val="000000"/>
                  </a:outerShdw>
                </a:effectLst>
                <a:latin typeface="Arial" charset="0"/>
                <a:ea typeface="ＭＳ Ｐゴシック" charset="0"/>
                <a:cs typeface="Times New Roman" charset="0"/>
              </a:rPr>
              <a:t>2:1-</a:t>
            </a:r>
            <a:r>
              <a:rPr lang="en-US" sz="4000" dirty="0" smtClean="0">
                <a:effectLst>
                  <a:outerShdw blurRad="38100" dist="38100" dir="2700000" algn="tl">
                    <a:srgbClr val="000000"/>
                  </a:outerShdw>
                </a:effectLst>
                <a:latin typeface="Arial" charset="0"/>
                <a:ea typeface="ＭＳ Ｐゴシック" charset="0"/>
                <a:cs typeface="Times New Roman" charset="0"/>
              </a:rPr>
              <a:t>4 </a:t>
            </a:r>
            <a:r>
              <a:rPr lang="en-US" sz="3600" dirty="0" smtClean="0">
                <a:effectLst>
                  <a:outerShdw blurRad="38100" dist="38100" dir="2700000" algn="tl">
                    <a:srgbClr val="000000"/>
                  </a:outerShdw>
                </a:effectLst>
                <a:latin typeface="Arial" charset="0"/>
                <a:ea typeface="ＭＳ Ｐゴシック" charset="0"/>
                <a:cs typeface="Times New Roman" charset="0"/>
              </a:rPr>
              <a:t>NLT</a:t>
            </a:r>
            <a:r>
              <a:rPr lang="en-US" sz="4000" dirty="0" smtClean="0">
                <a:effectLst>
                  <a:outerShdw blurRad="38100" dist="38100" dir="2700000" algn="tl">
                    <a:srgbClr val="000000"/>
                  </a:outerShdw>
                </a:effectLst>
                <a:latin typeface="Arial" charset="0"/>
                <a:ea typeface="ＭＳ Ｐゴシック" charset="0"/>
                <a:cs typeface="Times New Roman" charset="0"/>
              </a:rPr>
              <a:t>)</a:t>
            </a:r>
            <a:endParaRPr lang="en-US" sz="4000" dirty="0">
              <a:effectLst>
                <a:outerShdw blurRad="38100" dist="38100" dir="2700000" algn="tl">
                  <a:srgbClr val="000000"/>
                </a:outerShdw>
              </a:effectLst>
              <a:latin typeface="Arial" charset="0"/>
              <a:ea typeface="ＭＳ Ｐゴシック" charset="0"/>
              <a:cs typeface="Times New Roman" charset="0"/>
            </a:endParaRP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defTabSz="914400" eaLnBrk="1" hangingPunct="1">
              <a:defRPr/>
            </a:pP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When I looked again, I saw a man with a measuring line in his hand.  </a:t>
            </a:r>
            <a:r>
              <a:rPr lang="en-US" sz="2800" baseline="300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2</a:t>
            </a:r>
            <a:r>
              <a:rPr lang="en-US"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"Where </a:t>
            </a: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are you going</a:t>
            </a:r>
            <a:r>
              <a:rPr lang="en-US"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 </a:t>
            </a: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I asked. He replied, </a:t>
            </a:r>
            <a:r>
              <a:rPr lang="en-US"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"I </a:t>
            </a:r>
            <a:r>
              <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rPr>
              <a:t>am going to measure Jerusalem, to see how wide and how long it is</a:t>
            </a:r>
            <a:r>
              <a:rPr lang="en-US"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a:t>
            </a:r>
            <a:endParaRPr lang="en-US" sz="28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222785851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7586" name="Rectangle 47"/>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Temple</a:t>
            </a:r>
          </a:p>
        </p:txBody>
      </p:sp>
      <p:graphicFrame>
        <p:nvGraphicFramePr>
          <p:cNvPr id="644140" name="Group 44"/>
          <p:cNvGraphicFramePr>
            <a:graphicFrameLocks noGrp="1"/>
          </p:cNvGraphicFramePr>
          <p:nvPr>
            <p:ph sz="half" idx="1"/>
          </p:nvPr>
        </p:nvGraphicFramePr>
        <p:xfrm>
          <a:off x="0" y="1052513"/>
          <a:ext cx="9109076" cy="5838825"/>
        </p:xfrm>
        <a:graphic>
          <a:graphicData uri="http://schemas.openxmlformats.org/drawingml/2006/table">
            <a:tbl>
              <a:tblPr/>
              <a:tblGrid>
                <a:gridCol w="2277269"/>
                <a:gridCol w="2278978"/>
                <a:gridCol w="2275560"/>
                <a:gridCol w="2277269"/>
              </a:tblGrid>
              <a:tr h="1459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37972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temple (</a:t>
                      </a:r>
                      <a:r>
                        <a:rPr kumimoji="0" lang="en-US" altLang="zh-CN" sz="2400" b="1" i="1" u="none" strike="noStrike" cap="none" normalizeH="0" baseline="0" dirty="0" err="1">
                          <a:ln>
                            <a:noFill/>
                          </a:ln>
                          <a:solidFill>
                            <a:schemeClr val="bg1"/>
                          </a:solidFill>
                          <a:effectLst/>
                          <a:latin typeface="Arial"/>
                          <a:ea typeface="ＭＳ Ｐゴシック" charset="0"/>
                          <a:cs typeface="Arial"/>
                        </a:rPr>
                        <a:t>naon</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temple of the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church"; "Christians"; "the </a:t>
                      </a:r>
                      <a:r>
                        <a:rPr kumimoji="0" lang="en-US" altLang="zh-CN" sz="2400" b="1" i="0" u="none" strike="noStrike" cap="none" normalizeH="0" baseline="0" dirty="0">
                          <a:ln>
                            <a:noFill/>
                          </a:ln>
                          <a:solidFill>
                            <a:schemeClr val="bg1"/>
                          </a:solidFill>
                          <a:effectLst/>
                          <a:latin typeface="Arial"/>
                          <a:ea typeface="ＭＳ Ｐゴシック" charset="0"/>
                          <a:cs typeface="Arial"/>
                        </a:rPr>
                        <a:t>whole covenant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community"; "…believers </a:t>
                      </a:r>
                      <a:r>
                        <a:rPr kumimoji="0" lang="en-US" altLang="zh-CN" sz="2400" b="1" i="0" u="none" strike="noStrike" cap="none" normalizeH="0" baseline="0" dirty="0">
                          <a:ln>
                            <a:noFill/>
                          </a:ln>
                          <a:solidFill>
                            <a:schemeClr val="bg1"/>
                          </a:solidFill>
                          <a:effectLst/>
                          <a:latin typeface="Arial"/>
                          <a:ea typeface="ＭＳ Ｐゴシック" charset="0"/>
                          <a:cs typeface="Arial"/>
                        </a:rPr>
                        <a:t>undergoing persecution yet protected by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heavenly temple depicting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church, primarily the saints of this final period but secondarily the church of all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ages"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400" b="1" i="0" u="none" strike="noStrike" cap="none" normalizeH="0" baseline="0" dirty="0">
                          <a:ln>
                            <a:noFill/>
                          </a:ln>
                          <a:solidFill>
                            <a:schemeClr val="bg1"/>
                          </a:solidFill>
                          <a:effectLst/>
                          <a:latin typeface="Arial"/>
                          <a:ea typeface="ＭＳ Ｐゴシック" charset="0"/>
                          <a:cs typeface="Arial"/>
                        </a:rPr>
                        <a:t>future temple in Jerusalem during the period just before Christ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returns"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07605"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0" y="5300663"/>
            <a:ext cx="2301875" cy="1512887"/>
          </a:xfrm>
        </p:spPr>
      </p:pic>
      <p:sp>
        <p:nvSpPr>
          <p:cNvPr id="707604"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2183"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016758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9634" name="Rectangle 34"/>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Altar</a:t>
            </a:r>
          </a:p>
        </p:txBody>
      </p:sp>
      <p:graphicFrame>
        <p:nvGraphicFramePr>
          <p:cNvPr id="646176" name="Group 32"/>
          <p:cNvGraphicFramePr>
            <a:graphicFrameLocks noGrp="1"/>
          </p:cNvGraphicFramePr>
          <p:nvPr>
            <p:ph sz="half" idx="1"/>
          </p:nvPr>
        </p:nvGraphicFramePr>
        <p:xfrm>
          <a:off x="-36513" y="1196975"/>
          <a:ext cx="9180513" cy="5184775"/>
        </p:xfrm>
        <a:graphic>
          <a:graphicData uri="http://schemas.openxmlformats.org/drawingml/2006/table">
            <a:tbl>
              <a:tblPr/>
              <a:tblGrid>
                <a:gridCol w="2235285"/>
                <a:gridCol w="198887"/>
                <a:gridCol w="2156083"/>
                <a:gridCol w="2295129"/>
                <a:gridCol w="2295129"/>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r>
              <a:tr h="3624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altar" </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(11:1)</a:t>
                      </a:r>
                      <a:r>
                        <a:rPr kumimoji="0" lang="en-US" altLang="zh-CN" sz="2800" b="0" i="0" u="none" strike="noStrike" cap="none" normalizeH="0" baseline="0" dirty="0">
                          <a:ln>
                            <a:noFill/>
                          </a:ln>
                          <a:solidFill>
                            <a:schemeClr val="tx2"/>
                          </a:solidFill>
                          <a:effectLst/>
                          <a:latin typeface="Arial"/>
                          <a:ea typeface="ＭＳ Ｐゴシック" charset="0"/>
                          <a:cs typeface="Arial"/>
                        </a:rPr>
                        <a:t> </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suffering covenant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community"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[heavenly] altar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incense"</a:t>
                      </a:r>
                      <a:endParaRPr kumimoji="0" lang="en-US" sz="2800" b="0"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brazen altar of sacrifice in the court outside the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sanctuary"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r>
            </a:tbl>
          </a:graphicData>
        </a:graphic>
      </p:graphicFrame>
      <p:pic>
        <p:nvPicPr>
          <p:cNvPr id="709654" name="Picture 26" descr="CH9_F3">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179388" y="5072063"/>
            <a:ext cx="2449512" cy="1670050"/>
          </a:xfrm>
          <a:ln>
            <a:solidFill>
              <a:schemeClr val="tx1"/>
            </a:solidFill>
            <a:miter lim="800000"/>
            <a:headEnd/>
            <a:tailEnd/>
          </a:ln>
        </p:spPr>
      </p:pic>
      <p:sp>
        <p:nvSpPr>
          <p:cNvPr id="709653"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4231" name="Text Box 33"/>
          <p:cNvSpPr txBox="1">
            <a:spLocks noChangeArrowheads="1"/>
          </p:cNvSpPr>
          <p:nvPr/>
        </p:nvSpPr>
        <p:spPr bwMode="auto">
          <a:xfrm>
            <a:off x="8378853" y="4763"/>
            <a:ext cx="695270" cy="463846"/>
          </a:xfrm>
          <a:prstGeom prst="rect">
            <a:avLst/>
          </a:prstGeom>
          <a:solidFill>
            <a:schemeClr val="tx1"/>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704748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a:latin typeface="Arial" charset="0"/>
                <a:ea typeface="ＭＳ Ｐゴシック" charset="0"/>
                <a:cs typeface="ＭＳ Ｐゴシック" charset="0"/>
              </a:rPr>
              <a:t>The Tabernacle</a:t>
            </a:r>
          </a:p>
        </p:txBody>
      </p:sp>
      <p:pic>
        <p:nvPicPr>
          <p:cNvPr id="193538" name="Picture 5" descr="Tabernac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2085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Te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b="1" dirty="0" smtClean="0">
                <a:solidFill>
                  <a:schemeClr val="bg1"/>
                </a:solidFill>
                <a:effectLst>
                  <a:outerShdw blurRad="38100" dist="38100" dir="2700000" algn="tl">
                    <a:srgbClr val="000000"/>
                  </a:outerShdw>
                </a:effectLst>
                <a:ea typeface="ＭＳ Ｐゴシック" charset="0"/>
              </a:rPr>
              <a:t>Solomon</a:t>
            </a:r>
            <a:r>
              <a:rPr lang="fr-FR" altLang="ja-JP" sz="5400" b="1" dirty="0" smtClean="0">
                <a:solidFill>
                  <a:schemeClr val="bg1"/>
                </a:solidFill>
                <a:effectLst>
                  <a:outerShdw blurRad="38100" dist="38100" dir="2700000" algn="tl">
                    <a:srgbClr val="000000"/>
                  </a:outerShdw>
                </a:effectLst>
                <a:ea typeface="ＭＳ Ｐゴシック" charset="0"/>
              </a:rPr>
              <a:t>'</a:t>
            </a:r>
            <a:r>
              <a:rPr lang="en-US" sz="5400" b="1" dirty="0" smtClean="0">
                <a:solidFill>
                  <a:schemeClr val="bg1"/>
                </a:solidFill>
                <a:effectLst>
                  <a:outerShdw blurRad="38100" dist="38100" dir="2700000" algn="tl">
                    <a:srgbClr val="000000"/>
                  </a:outerShdw>
                </a:effectLst>
                <a:ea typeface="ＭＳ Ｐゴシック" charset="0"/>
              </a:rPr>
              <a:t>s </a:t>
            </a:r>
            <a:r>
              <a:rPr lang="en-US" sz="5400" b="1" dirty="0">
                <a:solidFill>
                  <a:schemeClr val="bg1"/>
                </a:solidFill>
                <a:effectLst>
                  <a:outerShdw blurRad="38100" dist="38100" dir="2700000" algn="tl">
                    <a:srgbClr val="000000"/>
                  </a:outerShdw>
                </a:effectLst>
                <a:ea typeface="ＭＳ Ｐゴシック" charset="0"/>
              </a:rPr>
              <a:t>Temple</a:t>
            </a:r>
            <a:endParaRPr lang="en-US" sz="5400" b="1" dirty="0">
              <a:solidFill>
                <a:schemeClr val="bg1"/>
              </a:solidFill>
              <a:ea typeface="ＭＳ Ｐゴシック" charset="0"/>
            </a:endParaRPr>
          </a:p>
        </p:txBody>
      </p:sp>
    </p:spTree>
    <p:extLst>
      <p:ext uri="{BB962C8B-B14F-4D97-AF65-F5344CB8AC3E}">
        <p14:creationId xmlns:p14="http://schemas.microsoft.com/office/powerpoint/2010/main" val="2606618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023-0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en-US" sz="4800" b="1">
                <a:solidFill>
                  <a:schemeClr val="bg1"/>
                </a:solidFill>
                <a:latin typeface="Arial" charset="0"/>
                <a:ea typeface="ＭＳ Ｐゴシック" charset="0"/>
              </a:rPr>
              <a:t>Temple Dimensions</a:t>
            </a:r>
          </a:p>
        </p:txBody>
      </p:sp>
    </p:spTree>
    <p:extLst>
      <p:ext uri="{BB962C8B-B14F-4D97-AF65-F5344CB8AC3E}">
        <p14:creationId xmlns:p14="http://schemas.microsoft.com/office/powerpoint/2010/main" val="9414588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1682" name="Rectangle 43"/>
          <p:cNvSpPr>
            <a:spLocks noGrp="1" noChangeArrowheads="1"/>
          </p:cNvSpPr>
          <p:nvPr>
            <p:ph type="title"/>
          </p:nvPr>
        </p:nvSpPr>
        <p:spPr>
          <a:xfrm>
            <a:off x="685800" y="1676400"/>
            <a:ext cx="7772400" cy="1143000"/>
          </a:xfrm>
        </p:spPr>
        <p:txBody>
          <a:bodyPr/>
          <a:lstStyle/>
          <a:p>
            <a:r>
              <a:rPr lang="en-US">
                <a:latin typeface="Times New Roman" charset="0"/>
                <a:ea typeface="ＭＳ Ｐゴシック" charset="0"/>
                <a:cs typeface="ＭＳ Ｐゴシック" charset="0"/>
              </a:rPr>
              <a:t>11:2 Gentiles</a:t>
            </a:r>
          </a:p>
        </p:txBody>
      </p:sp>
      <p:graphicFrame>
        <p:nvGraphicFramePr>
          <p:cNvPr id="127000" name="Group 24"/>
          <p:cNvGraphicFramePr>
            <a:graphicFrameLocks noGrp="1"/>
          </p:cNvGraphicFramePr>
          <p:nvPr>
            <p:ph sz="half" idx="1"/>
          </p:nvPr>
        </p:nvGraphicFramePr>
        <p:xfrm>
          <a:off x="0" y="1700213"/>
          <a:ext cx="9144000" cy="5157787"/>
        </p:xfrm>
        <a:graphic>
          <a:graphicData uri="http://schemas.openxmlformats.org/drawingml/2006/table">
            <a:tbl>
              <a:tblPr/>
              <a:tblGrid>
                <a:gridCol w="2286415"/>
                <a:gridCol w="2286415"/>
                <a:gridCol w="2284755"/>
                <a:gridCol w="2286415"/>
              </a:tblGrid>
              <a:tr h="15153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r>
              <a:tr h="36424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Gentiles"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
                      </a:r>
                      <a:b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(11:2)</a:t>
                      </a: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Gentiles and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Jews"</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church handed over to the Gentiles/ nations for a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time"</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"a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group [of non-Jews] in rebellion against God who will oppress the Jewish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remnant"</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11700"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900113" y="0"/>
            <a:ext cx="1231900" cy="1511300"/>
          </a:xfrm>
        </p:spPr>
      </p:pic>
      <p:pic>
        <p:nvPicPr>
          <p:cNvPr id="711702"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6807200" y="0"/>
            <a:ext cx="1162050" cy="1700213"/>
          </a:xfrm>
        </p:spPr>
      </p:pic>
      <p:sp>
        <p:nvSpPr>
          <p:cNvPr id="711701"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6280" name="Text Box 33"/>
          <p:cNvSpPr txBox="1">
            <a:spLocks noChangeArrowheads="1"/>
          </p:cNvSpPr>
          <p:nvPr/>
        </p:nvSpPr>
        <p:spPr bwMode="auto">
          <a:xfrm>
            <a:off x="8401872"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7063066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773238"/>
            <a:ext cx="4114800" cy="281940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en-US" sz="4800" b="1" dirty="0">
                <a:solidFill>
                  <a:srgbClr val="FFFFFF"/>
                </a:solidFill>
                <a:effectLst>
                  <a:glow rad="266700">
                    <a:srgbClr val="000000">
                      <a:alpha val="75000"/>
                    </a:srgbClr>
                  </a:glow>
                </a:effectLst>
                <a:latin typeface="Arial" charset="0"/>
                <a:ea typeface="ＭＳ Ｐゴシック"/>
                <a:cs typeface="ＭＳ Ｐゴシック" charset="0"/>
              </a:rPr>
              <a:t>John Turning (1:12)</a:t>
            </a:r>
          </a:p>
        </p:txBody>
      </p:sp>
    </p:spTree>
    <p:extLst>
      <p:ext uri="{BB962C8B-B14F-4D97-AF65-F5344CB8AC3E}">
        <p14:creationId xmlns:p14="http://schemas.microsoft.com/office/powerpoint/2010/main" val="26586582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3730" name="Rectangle 40"/>
          <p:cNvSpPr>
            <a:spLocks noGrp="1" noChangeArrowheads="1"/>
          </p:cNvSpPr>
          <p:nvPr>
            <p:ph type="title"/>
          </p:nvPr>
        </p:nvSpPr>
        <p:spPr>
          <a:xfrm>
            <a:off x="685800" y="762000"/>
            <a:ext cx="7772400" cy="1143000"/>
          </a:xfrm>
        </p:spPr>
        <p:txBody>
          <a:bodyPr/>
          <a:lstStyle/>
          <a:p>
            <a:r>
              <a:rPr lang="en-US">
                <a:latin typeface="Times New Roman" charset="0"/>
                <a:ea typeface="ＭＳ Ｐゴシック" charset="0"/>
                <a:cs typeface="ＭＳ Ｐゴシック" charset="0"/>
              </a:rPr>
              <a:t>11:2 Holy City</a:t>
            </a:r>
          </a:p>
        </p:txBody>
      </p:sp>
      <p:graphicFrame>
        <p:nvGraphicFramePr>
          <p:cNvPr id="129047" name="Group 23"/>
          <p:cNvGraphicFramePr>
            <a:graphicFrameLocks noGrp="1"/>
          </p:cNvGraphicFramePr>
          <p:nvPr>
            <p:ph sz="half" idx="1"/>
          </p:nvPr>
        </p:nvGraphicFramePr>
        <p:xfrm>
          <a:off x="0" y="1052513"/>
          <a:ext cx="9180513" cy="5862638"/>
        </p:xfrm>
        <a:graphic>
          <a:graphicData uri="http://schemas.openxmlformats.org/drawingml/2006/table">
            <a:tbl>
              <a:tblPr/>
              <a:tblGrid>
                <a:gridCol w="2267743"/>
                <a:gridCol w="2325101"/>
                <a:gridCol w="2291246"/>
                <a:gridCol w="2296423"/>
              </a:tblGrid>
              <a:tr h="1501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r>
              <a:tr h="43607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holy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city" </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(11:2)</a:t>
                      </a: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initial form of the heavenly city, part of which is identified with believers living on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people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God"</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literal city of Jerusalem on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r>
            </a:tbl>
          </a:graphicData>
        </a:graphic>
      </p:graphicFrame>
      <p:pic>
        <p:nvPicPr>
          <p:cNvPr id="713749" name="Picture 27" descr="jerusalem">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p:pic>
      <p:sp>
        <p:nvSpPr>
          <p:cNvPr id="71374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8327" name="Text Box 33"/>
          <p:cNvSpPr txBox="1">
            <a:spLocks noChangeArrowheads="1"/>
          </p:cNvSpPr>
          <p:nvPr/>
        </p:nvSpPr>
        <p:spPr bwMode="auto">
          <a:xfrm>
            <a:off x="8378853"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4817998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3749"/>
                                        </p:tgtEl>
                                        <p:attrNameLst>
                                          <p:attrName>style.visibility</p:attrName>
                                        </p:attrNameLst>
                                      </p:cBhvr>
                                      <p:to>
                                        <p:strVal val="visible"/>
                                      </p:to>
                                    </p:set>
                                    <p:anim calcmode="lin" valueType="num">
                                      <p:cBhvr additive="base">
                                        <p:cTn id="7" dur="500" fill="hold"/>
                                        <p:tgtEl>
                                          <p:spTgt spid="713749"/>
                                        </p:tgtEl>
                                        <p:attrNameLst>
                                          <p:attrName>ppt_x</p:attrName>
                                        </p:attrNameLst>
                                      </p:cBhvr>
                                      <p:tavLst>
                                        <p:tav tm="0">
                                          <p:val>
                                            <p:strVal val="1+#ppt_w/2"/>
                                          </p:val>
                                        </p:tav>
                                        <p:tav tm="100000">
                                          <p:val>
                                            <p:strVal val="#ppt_x"/>
                                          </p:val>
                                        </p:tav>
                                      </p:tavLst>
                                    </p:anim>
                                    <p:anim calcmode="lin" valueType="num">
                                      <p:cBhvr additive="base">
                                        <p:cTn id="8" dur="500" fill="hold"/>
                                        <p:tgtEl>
                                          <p:spTgt spid="713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5778" name="Rectangle 60"/>
          <p:cNvSpPr>
            <a:spLocks noGrp="1" noChangeArrowheads="1"/>
          </p:cNvSpPr>
          <p:nvPr>
            <p:ph type="title"/>
          </p:nvPr>
        </p:nvSpPr>
        <p:spPr>
          <a:xfrm>
            <a:off x="685800" y="838200"/>
            <a:ext cx="7772400" cy="1143000"/>
          </a:xfrm>
        </p:spPr>
        <p:txBody>
          <a:bodyPr/>
          <a:lstStyle/>
          <a:p>
            <a:r>
              <a:rPr lang="en-US">
                <a:latin typeface="Times New Roman" charset="0"/>
                <a:ea typeface="ＭＳ Ｐゴシック" charset="0"/>
                <a:cs typeface="ＭＳ Ｐゴシック" charset="0"/>
              </a:rPr>
              <a:t>11:2 Forty-Two Months</a:t>
            </a:r>
          </a:p>
        </p:txBody>
      </p:sp>
      <p:graphicFrame>
        <p:nvGraphicFramePr>
          <p:cNvPr id="131095" name="Group 23"/>
          <p:cNvGraphicFramePr>
            <a:graphicFrameLocks noGrp="1"/>
          </p:cNvGraphicFramePr>
          <p:nvPr>
            <p:ph sz="half" idx="1"/>
          </p:nvPr>
        </p:nvGraphicFramePr>
        <p:xfrm>
          <a:off x="0" y="1052513"/>
          <a:ext cx="9109075" cy="5819836"/>
        </p:xfrm>
        <a:graphic>
          <a:graphicData uri="http://schemas.openxmlformats.org/drawingml/2006/table">
            <a:tbl>
              <a:tblPr/>
              <a:tblGrid>
                <a:gridCol w="2267744"/>
                <a:gridCol w="2783681"/>
                <a:gridCol w="2066925"/>
                <a:gridCol w="1990725"/>
              </a:tblGrid>
              <a:tr h="1459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3607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"forty</a:t>
                      </a:r>
                      <a:r>
                        <a:rPr kumimoji="0" lang="en-US" altLang="zh-CN" sz="2800" b="1" i="0" u="none" strike="noStrike" cap="none" normalizeH="0" baseline="0" dirty="0">
                          <a:ln>
                            <a:noFill/>
                          </a:ln>
                          <a:solidFill>
                            <a:schemeClr val="bg1"/>
                          </a:solidFill>
                          <a:effectLst/>
                          <a:latin typeface="Arial"/>
                          <a:ea typeface="ＭＳ Ｐゴシック" charset="0"/>
                          <a:cs typeface="Arial"/>
                        </a:rPr>
                        <a:t>-two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months" </a:t>
                      </a:r>
                      <a:r>
                        <a:rPr kumimoji="0" lang="en-US" altLang="zh-CN" sz="2800" b="1" i="0" u="none" strike="noStrike" cap="none" normalizeH="0" baseline="0" dirty="0">
                          <a:ln>
                            <a:noFill/>
                          </a:ln>
                          <a:solidFill>
                            <a:schemeClr val="bg1"/>
                          </a:solidFill>
                          <a:effectLst/>
                          <a:latin typeface="Arial"/>
                          <a:ea typeface="ＭＳ Ｐゴシック" charset="0"/>
                          <a:cs typeface="Arial"/>
                        </a:rPr>
                        <a:t/>
                      </a:r>
                      <a:br>
                        <a:rPr kumimoji="0" lang="en-US" altLang="zh-CN" sz="2800" b="1" i="0" u="none" strike="noStrike" cap="none" normalizeH="0" baseline="0" dirty="0">
                          <a:ln>
                            <a:noFill/>
                          </a:ln>
                          <a:solidFill>
                            <a:schemeClr val="bg1"/>
                          </a:solidFill>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latin typeface="Arial"/>
                          <a:ea typeface="ＭＳ Ｐゴシック" charset="0"/>
                          <a:cs typeface="Arial"/>
                        </a:rPr>
                        <a:t>(11:2)</a:t>
                      </a: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"figurative </a:t>
                      </a:r>
                      <a:r>
                        <a:rPr kumimoji="0" lang="en-US" altLang="zh-CN" sz="2800" b="1" i="0" u="none" strike="noStrike" cap="none" normalizeH="0" baseline="0" dirty="0">
                          <a:ln>
                            <a:noFill/>
                          </a:ln>
                          <a:solidFill>
                            <a:schemeClr val="bg1"/>
                          </a:solidFill>
                          <a:effectLst/>
                          <a:latin typeface="Arial"/>
                          <a:ea typeface="ＭＳ Ｐゴシック" charset="0"/>
                          <a:cs typeface="Arial"/>
                        </a:rPr>
                        <a:t>for the eschatological period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tribulation"; "attack </a:t>
                      </a:r>
                      <a:r>
                        <a:rPr kumimoji="0" lang="en-US" altLang="zh-CN" sz="2800" b="1" i="0" u="none" strike="noStrike" cap="none" normalizeH="0" baseline="0" dirty="0">
                          <a:ln>
                            <a:noFill/>
                          </a:ln>
                          <a:solidFill>
                            <a:schemeClr val="bg1"/>
                          </a:solidFill>
                          <a:effectLst/>
                          <a:latin typeface="Arial"/>
                          <a:ea typeface="ＭＳ Ｐゴシック" charset="0"/>
                          <a:cs typeface="Arial"/>
                        </a:rPr>
                        <a:t>on the community of faith throughout the church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age"</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great tribulation at the end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history"</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last half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Daniel</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800" b="1" i="0" u="none" strike="noStrike" cap="none" normalizeH="0" baseline="0" dirty="0">
                          <a:ln>
                            <a:noFill/>
                          </a:ln>
                          <a:solidFill>
                            <a:schemeClr val="bg1"/>
                          </a:solidFill>
                          <a:effectLst/>
                          <a:latin typeface="Arial"/>
                          <a:ea typeface="ＭＳ Ｐゴシック" charset="0"/>
                          <a:cs typeface="Arial"/>
                        </a:rPr>
                        <a:t>seventieth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week"</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715796"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pic>
        <p:nvPicPr>
          <p:cNvPr id="715797" name="Picture 61" descr="real_backward_clo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4749800"/>
            <a:ext cx="23764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7"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289500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914400">
              <a:buFont typeface="Arial"/>
              <a:buChar char="•"/>
              <a:defRPr/>
            </a:pPr>
            <a:r>
              <a:rPr lang="en-US" sz="2800" dirty="0" smtClean="0">
                <a:solidFill>
                  <a:srgbClr val="FFFFFF"/>
                </a:solidFill>
              </a:rPr>
              <a:t>For </a:t>
            </a:r>
            <a:r>
              <a:rPr lang="en-US" sz="2800" dirty="0">
                <a:solidFill>
                  <a:srgbClr val="FFFFFF"/>
                </a:solidFill>
              </a:rPr>
              <a:t>one thing, </a:t>
            </a:r>
            <a:r>
              <a:rPr lang="en-US" sz="2800" dirty="0">
                <a:solidFill>
                  <a:srgbClr val="FFFF00"/>
                </a:solidFill>
              </a:rPr>
              <a:t>how could John measure an invisible body of people</a:t>
            </a:r>
            <a:r>
              <a:rPr lang="en-US" sz="2800" dirty="0">
                <a:solidFill>
                  <a:srgbClr val="FFFFFF"/>
                </a:solidFill>
              </a:rPr>
              <a:t>, even if the church were still on earth? </a:t>
            </a:r>
            <a:endParaRPr lang="en-US" sz="2800" dirty="0" smtClean="0">
              <a:solidFill>
                <a:srgbClr val="FFFFFF"/>
              </a:solidFill>
            </a:endParaRPr>
          </a:p>
          <a:p>
            <a:pPr marL="360363" indent="-360363" algn="l" defTabSz="914400">
              <a:buFont typeface="Arial"/>
              <a:buChar char="•"/>
              <a:defRPr/>
            </a:pPr>
            <a:r>
              <a:rPr lang="en-US" sz="2800" dirty="0" smtClean="0">
                <a:solidFill>
                  <a:srgbClr val="FFFFFF"/>
                </a:solidFill>
              </a:rPr>
              <a:t>If </a:t>
            </a:r>
            <a:r>
              <a:rPr lang="en-US" sz="2800" dirty="0">
                <a:solidFill>
                  <a:srgbClr val="FFFFFF"/>
                </a:solidFill>
              </a:rPr>
              <a:t>the temple is the church, then </a:t>
            </a:r>
            <a:r>
              <a:rPr lang="en-US" sz="2800" dirty="0">
                <a:solidFill>
                  <a:srgbClr val="FFFF00"/>
                </a:solidFill>
              </a:rPr>
              <a:t>who are the worshipers and what is the altar</a:t>
            </a:r>
            <a:r>
              <a:rPr lang="en-US" sz="2800" dirty="0">
                <a:solidFill>
                  <a:srgbClr val="FFFFFF"/>
                </a:solidFill>
              </a:rPr>
              <a:t>? </a:t>
            </a:r>
            <a:endParaRPr lang="en-US" sz="2800" dirty="0" smtClean="0">
              <a:solidFill>
                <a:srgbClr val="FFFFFF"/>
              </a:solidFill>
            </a:endParaRPr>
          </a:p>
          <a:p>
            <a:pPr marL="360363" indent="-360363" algn="l" defTabSz="914400">
              <a:buFont typeface="Arial"/>
              <a:buChar char="•"/>
              <a:defRPr/>
            </a:pPr>
            <a:r>
              <a:rPr lang="en-US" sz="2800" dirty="0" smtClean="0">
                <a:solidFill>
                  <a:srgbClr val="FFFFFF"/>
                </a:solidFill>
              </a:rPr>
              <a:t>And </a:t>
            </a:r>
            <a:r>
              <a:rPr lang="en-US" sz="2800" dirty="0">
                <a:solidFill>
                  <a:srgbClr val="FFFFFF"/>
                </a:solidFill>
              </a:rPr>
              <a:t>since the church unites Jews and Gentiles in one body (Eph. 2:11ff), </a:t>
            </a:r>
            <a:r>
              <a:rPr lang="en-US" sz="2800" dirty="0">
                <a:solidFill>
                  <a:srgbClr val="FFFF00"/>
                </a:solidFill>
              </a:rPr>
              <a:t>why are the Gentiles segregated</a:t>
            </a:r>
            <a:r>
              <a:rPr lang="en-US" sz="2800" dirty="0">
                <a:solidFill>
                  <a:srgbClr val="FFFFFF"/>
                </a:solidFill>
              </a:rPr>
              <a:t> in this temple? </a:t>
            </a:r>
            <a:endParaRPr lang="en-US" sz="2800" dirty="0" smtClean="0">
              <a:solidFill>
                <a:srgbClr val="FFFFFF"/>
              </a:solidFill>
            </a:endParaRPr>
          </a:p>
          <a:p>
            <a:pPr algn="l" defTabSz="914400">
              <a:defRPr/>
            </a:pPr>
            <a:r>
              <a:rPr lang="en-US" sz="2800" dirty="0" smtClean="0">
                <a:solidFill>
                  <a:srgbClr val="FFFFFF"/>
                </a:solidFill>
              </a:rPr>
              <a:t>It is best to </a:t>
            </a:r>
            <a:r>
              <a:rPr lang="en-US" sz="2800" dirty="0">
                <a:solidFill>
                  <a:srgbClr val="FFFFFF"/>
                </a:solidFill>
              </a:rPr>
              <a:t>interpret this temple as an actual building in the holy city of Jerusalem (Neh. 11:1, 18; Dan. 9:24)</a:t>
            </a:r>
            <a:r>
              <a:rPr lang="en-US" sz="2800" dirty="0" smtClean="0">
                <a:solidFill>
                  <a:srgbClr val="FFFFFF"/>
                </a:solidFill>
              </a:rPr>
              <a:t>."</a:t>
            </a:r>
            <a:endParaRPr lang="en-US" sz="2800" dirty="0">
              <a:solidFill>
                <a:srgbClr val="FFFFFF"/>
              </a:solidFill>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248731" cy="2611884"/>
          </a:xfrm>
          <a:effectLst>
            <a:outerShdw blurRad="63500" dist="35921" dir="2700000" algn="ctr" rotWithShape="0">
              <a:schemeClr val="tx2">
                <a:alpha val="74998"/>
              </a:schemeClr>
            </a:outerShdw>
          </a:effectLst>
        </p:spPr>
        <p:txBody>
          <a:bodyPr/>
          <a:lstStyle/>
          <a:p>
            <a:pPr>
              <a:defRPr/>
            </a:pPr>
            <a:r>
              <a:rPr lang="en-US" sz="3200" dirty="0" smtClean="0"/>
              <a:t>"To </a:t>
            </a:r>
            <a:r>
              <a:rPr lang="en-US" sz="3200" dirty="0"/>
              <a:t>spiritualize Revelation 11:1–2 and make the temple refer to the church creates a number of </a:t>
            </a:r>
            <a:r>
              <a:rPr lang="en-US" sz="3200" dirty="0">
                <a:solidFill>
                  <a:srgbClr val="FFFF00"/>
                </a:solidFill>
              </a:rPr>
              <a:t>serious problems</a:t>
            </a:r>
            <a:r>
              <a:rPr lang="en-US" sz="3200" dirty="0"/>
              <a:t>. </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1311" y="17463"/>
            <a:ext cx="2076185" cy="253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smtClean="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a:t>
            </a:r>
            <a:r>
              <a:rPr lang="en-US" sz="1400" b="1" i="1" dirty="0" smtClean="0">
                <a:solidFill>
                  <a:srgbClr val="FFFFFF"/>
                </a:solidFill>
                <a:effectLst>
                  <a:glow rad="266700">
                    <a:srgbClr val="000000">
                      <a:alpha val="75000"/>
                    </a:srgbClr>
                  </a:glow>
                </a:effectLst>
                <a:latin typeface="Arial" charset="0"/>
                <a:ea typeface="ＭＳ Ｐゴシック"/>
                <a:cs typeface="ＭＳ Ｐゴシック" charset="0"/>
              </a:rPr>
              <a:t>ible Exposition Commentary</a:t>
            </a:r>
            <a:endParaRPr lang="en-US" sz="1400" b="1" i="1" dirty="0">
              <a:solidFill>
                <a:srgbClr val="FFFFFF"/>
              </a:solidFill>
              <a:effectLst>
                <a:glow rad="266700">
                  <a:srgbClr val="000000">
                    <a:alpha val="75000"/>
                  </a:srgbClr>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891264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The Two </a:t>
            </a:r>
            <a:r>
              <a:rPr lang="en-US" b="1" dirty="0">
                <a:latin typeface="Arial" charset="0"/>
                <a:ea typeface="ＭＳ Ｐゴシック" charset="0"/>
                <a:cs typeface="ＭＳ Ｐゴシック" charset="0"/>
              </a:rPr>
              <a:t>W</a:t>
            </a:r>
            <a:r>
              <a:rPr lang="en-US" b="1" dirty="0" smtClean="0">
                <a:latin typeface="Arial" charset="0"/>
                <a:ea typeface="ＭＳ Ｐゴシック" charset="0"/>
                <a:cs typeface="ＭＳ Ｐゴシック" charset="0"/>
              </a:rPr>
              <a:t>itnesses (</a:t>
            </a:r>
            <a:r>
              <a:rPr lang="en-US" b="1" dirty="0">
                <a:latin typeface="Arial" charset="0"/>
                <a:ea typeface="ＭＳ Ｐゴシック" charset="0"/>
                <a:cs typeface="ＭＳ Ｐゴシック" charset="0"/>
              </a:rPr>
              <a:t>11</a:t>
            </a:r>
            <a:r>
              <a:rPr lang="en-US" b="1" dirty="0" smtClean="0">
                <a:latin typeface="Arial" charset="0"/>
                <a:ea typeface="ＭＳ Ｐゴシック" charset="0"/>
                <a:cs typeface="ＭＳ Ｐゴシック" charset="0"/>
              </a:rPr>
              <a:t>:3 </a:t>
            </a:r>
            <a:r>
              <a:rPr lang="en-US" sz="3600" b="1" dirty="0" smtClean="0">
                <a:latin typeface="Arial" charset="0"/>
                <a:ea typeface="ＭＳ Ｐゴシック" charset="0"/>
                <a:cs typeface="ＭＳ Ｐゴシック" charset="0"/>
              </a:rPr>
              <a:t>NLT</a:t>
            </a:r>
            <a:r>
              <a:rPr lang="en-US" b="1" dirty="0" smtClean="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latin typeface="Arial" charset="0"/>
                <a:ea typeface="ＭＳ Ｐゴシック" charset="0"/>
                <a:cs typeface="ＭＳ Ｐゴシック" charset="0"/>
              </a:rPr>
              <a:t>"And </a:t>
            </a:r>
            <a:r>
              <a:rPr lang="en-US" sz="3200" b="1" dirty="0">
                <a:solidFill>
                  <a:srgbClr val="FFFFFF"/>
                </a:solidFill>
                <a:latin typeface="Arial" charset="0"/>
                <a:ea typeface="ＭＳ Ｐゴシック" charset="0"/>
                <a:cs typeface="ＭＳ Ｐゴシック" charset="0"/>
              </a:rPr>
              <a:t>I will give power to my two witnesses, and they will be clothed in burlap and will prophesy during those 1,260 days</a:t>
            </a:r>
            <a:r>
              <a:rPr lang="en-US" sz="3200" b="1" dirty="0" smtClean="0">
                <a:solidFill>
                  <a:srgbClr val="FFFFFF"/>
                </a:solidFill>
                <a:latin typeface="Arial" charset="0"/>
                <a:ea typeface="ＭＳ Ｐゴシック" charset="0"/>
                <a:cs typeface="ＭＳ Ｐゴシック" charset="0"/>
              </a:rPr>
              <a:t>."</a:t>
            </a:r>
            <a:endParaRPr lang="en-US" sz="3200" dirty="0">
              <a:solidFill>
                <a:srgbClr val="FFFFFF"/>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2936741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9874" name="Rectangle 34"/>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11:3 Two Witnesses</a:t>
            </a:r>
          </a:p>
        </p:txBody>
      </p:sp>
      <p:graphicFrame>
        <p:nvGraphicFramePr>
          <p:cNvPr id="650272" name="Group 32"/>
          <p:cNvGraphicFramePr>
            <a:graphicFrameLocks noGrp="1"/>
          </p:cNvGraphicFramePr>
          <p:nvPr>
            <p:ph sz="half" idx="1"/>
            <p:extLst>
              <p:ext uri="{D42A27DB-BD31-4B8C-83A1-F6EECF244321}">
                <p14:modId xmlns:p14="http://schemas.microsoft.com/office/powerpoint/2010/main" val="3535027761"/>
              </p:ext>
            </p:extLst>
          </p:nvPr>
        </p:nvGraphicFramePr>
        <p:xfrm>
          <a:off x="34925" y="1125538"/>
          <a:ext cx="9109075" cy="5616575"/>
        </p:xfrm>
        <a:graphic>
          <a:graphicData uri="http://schemas.openxmlformats.org/drawingml/2006/table">
            <a:tbl>
              <a:tblPr/>
              <a:tblGrid>
                <a:gridCol w="2160905"/>
                <a:gridCol w="2160211"/>
                <a:gridCol w="2664260"/>
                <a:gridCol w="2123699"/>
              </a:tblGrid>
              <a:tr h="16256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r>
              <a:tr h="39909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two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witnesses" </a:t>
                      </a:r>
                      <a:r>
                        <a:rPr kumimoji="0" lang="en-US" altLang="zh-CN" sz="2800" b="1" i="0" u="none" strike="noStrike" cap="none" normalizeH="0" baseline="0" dirty="0">
                          <a:ln>
                            <a:noFill/>
                          </a:ln>
                          <a:solidFill>
                            <a:schemeClr val="tx2"/>
                          </a:solidFill>
                          <a:effectLst/>
                          <a:latin typeface="Arial"/>
                          <a:ea typeface="ＭＳ Ｐゴシック" charset="0"/>
                          <a:cs typeface="Arial"/>
                        </a:rPr>
                        <a:t/>
                      </a:r>
                      <a:br>
                        <a:rPr kumimoji="0" lang="en-US" altLang="zh-CN" sz="2800" b="1" i="0" u="none" strike="noStrike" cap="none" normalizeH="0" baseline="0" dirty="0">
                          <a:ln>
                            <a:noFill/>
                          </a:ln>
                          <a:solidFill>
                            <a:schemeClr val="tx2"/>
                          </a:solidFill>
                          <a:effectLst/>
                          <a:latin typeface="Arial"/>
                          <a:ea typeface="ＭＳ Ｐゴシック" charset="0"/>
                          <a:cs typeface="Arial"/>
                        </a:rPr>
                      </a:br>
                      <a:r>
                        <a:rPr kumimoji="0" lang="en-US" altLang="zh-CN" sz="2800" b="1" i="0" u="none" strike="noStrike" cap="none" normalizeH="0" baseline="0" dirty="0">
                          <a:ln>
                            <a:noFill/>
                          </a:ln>
                          <a:solidFill>
                            <a:schemeClr val="tx2"/>
                          </a:solidFill>
                          <a:effectLst/>
                          <a:latin typeface="Arial"/>
                          <a:ea typeface="ＭＳ Ｐゴシック" charset="0"/>
                          <a:cs typeface="Arial"/>
                        </a:rPr>
                        <a:t>(11:3)</a:t>
                      </a: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church;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whole community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faith"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"two </a:t>
                      </a:r>
                      <a:r>
                        <a:rPr kumimoji="0" lang="en-US" altLang="zh-CN" sz="2800" b="1" i="0" u="none" strike="noStrike" cap="none" normalizeH="0" baseline="0" dirty="0">
                          <a:ln>
                            <a:noFill/>
                          </a:ln>
                          <a:solidFill>
                            <a:schemeClr val="tx2"/>
                          </a:solidFill>
                          <a:effectLst/>
                          <a:latin typeface="Arial"/>
                          <a:ea typeface="ＭＳ Ｐゴシック" charset="0"/>
                          <a:cs typeface="Arial"/>
                        </a:rPr>
                        <a:t>major eschatological figures… as a symbol for the witnessing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church"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two future prophets, probably Moses and Elijah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r>
            </a:tbl>
          </a:graphicData>
        </a:graphic>
      </p:graphicFrame>
      <p:sp>
        <p:nvSpPr>
          <p:cNvPr id="719892"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4472" name="Text Box 33"/>
          <p:cNvSpPr txBox="1">
            <a:spLocks noChangeArrowheads="1"/>
          </p:cNvSpPr>
          <p:nvPr/>
        </p:nvSpPr>
        <p:spPr bwMode="auto">
          <a:xfrm>
            <a:off x="8379647"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19894" name="Picture 2" descr="rev 11 800-Ezra 8 Haggai_Zecharia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62475"/>
            <a:ext cx="30591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391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descr="16 Two Witnes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513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2819400" y="0"/>
            <a:ext cx="4038600" cy="205740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a:effectLst>
                  <a:glow rad="177800">
                    <a:schemeClr val="tx1"/>
                  </a:glow>
                </a:effectLst>
                <a:latin typeface="Arial" charset="0"/>
                <a:ea typeface="ＭＳ Ｐゴシック" charset="0"/>
              </a:rPr>
              <a:t>Olive Trees (11:4)</a:t>
            </a:r>
          </a:p>
        </p:txBody>
      </p:sp>
    </p:spTree>
    <p:extLst>
      <p:ext uri="{BB962C8B-B14F-4D97-AF65-F5344CB8AC3E}">
        <p14:creationId xmlns:p14="http://schemas.microsoft.com/office/powerpoint/2010/main" val="18759776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a:outerShdw blurRad="63500" dist="38099" dir="2700000" algn="ctr" rotWithShape="0">
              <a:schemeClr val="bg2">
                <a:alpha val="74998"/>
              </a:schemeClr>
            </a:outerShdw>
          </a:effectLst>
        </p:spPr>
        <p:txBody>
          <a:bodyPr/>
          <a:lstStyle/>
          <a:p>
            <a:pPr eaLnBrk="1" hangingPunct="1">
              <a:defRPr/>
            </a:pPr>
            <a:r>
              <a:rPr lang="en-US" sz="3600" dirty="0">
                <a:effectLst>
                  <a:outerShdw blurRad="38100" dist="38100" dir="2700000" algn="tl">
                    <a:srgbClr val="000000"/>
                  </a:outerShdw>
                </a:effectLst>
                <a:latin typeface="Arial" charset="0"/>
                <a:ea typeface="ＭＳ Ｐゴシック" charset="0"/>
                <a:cs typeface="Times New Roman" charset="0"/>
              </a:rPr>
              <a:t>The Lamp &amp; Olive Trees (Zech. 4:1-14)</a:t>
            </a:r>
          </a:p>
        </p:txBody>
      </p:sp>
      <p:sp>
        <p:nvSpPr>
          <p:cNvPr id="4" name="Rectangle 3"/>
          <p:cNvSpPr txBox="1">
            <a:spLocks noChangeArrowheads="1"/>
          </p:cNvSpPr>
          <p:nvPr/>
        </p:nvSpPr>
        <p:spPr bwMode="auto">
          <a:xfrm>
            <a:off x="150813" y="3716338"/>
            <a:ext cx="8885237" cy="302577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eaLnBrk="1" hangingPunct="1">
              <a:defRPr/>
            </a:pPr>
            <a:r>
              <a:rPr lang="en-US" sz="2400" dirty="0" smtClean="0">
                <a:solidFill>
                  <a:srgbClr val="FFFFCC"/>
                </a:solidFill>
              </a:rPr>
              <a:t>"</a:t>
            </a:r>
            <a:r>
              <a:rPr lang="fr-FR" sz="2400" dirty="0" smtClean="0">
                <a:solidFill>
                  <a:srgbClr val="FFFFCC"/>
                </a:solidFill>
              </a:rPr>
              <a:t>'</a:t>
            </a:r>
            <a:r>
              <a:rPr lang="en-US" sz="2400" dirty="0" smtClean="0">
                <a:solidFill>
                  <a:srgbClr val="FFFFCC"/>
                </a:solidFill>
              </a:rPr>
              <a:t>Zerubbabel </a:t>
            </a:r>
            <a:r>
              <a:rPr lang="en-US" sz="2400" dirty="0">
                <a:solidFill>
                  <a:srgbClr val="FFFFCC"/>
                </a:solidFill>
              </a:rPr>
              <a:t>is the one who laid the foundation of this Temple, and he will complete it. Then you will know that the L</a:t>
            </a:r>
            <a:r>
              <a:rPr lang="en-US" sz="2000" dirty="0">
                <a:solidFill>
                  <a:srgbClr val="FFFFCC"/>
                </a:solidFill>
              </a:rPr>
              <a:t>ORD</a:t>
            </a:r>
            <a:r>
              <a:rPr lang="en-US" sz="2400" dirty="0">
                <a:solidFill>
                  <a:srgbClr val="FFFFCC"/>
                </a:solidFill>
              </a:rPr>
              <a:t> of </a:t>
            </a:r>
            <a:r>
              <a:rPr lang="en-US" sz="2400" dirty="0" smtClean="0">
                <a:solidFill>
                  <a:srgbClr val="FFFFCC"/>
                </a:solidFill>
              </a:rPr>
              <a:t>Heaven</a:t>
            </a:r>
            <a:r>
              <a:rPr lang="fr-FR" sz="2400" dirty="0" smtClean="0">
                <a:solidFill>
                  <a:srgbClr val="FFFFCC"/>
                </a:solidFill>
              </a:rPr>
              <a:t>'</a:t>
            </a:r>
            <a:r>
              <a:rPr lang="en-US" sz="2400" dirty="0" smtClean="0">
                <a:solidFill>
                  <a:srgbClr val="FFFFCC"/>
                </a:solidFill>
              </a:rPr>
              <a:t>s </a:t>
            </a:r>
            <a:r>
              <a:rPr lang="en-US" sz="2400" dirty="0">
                <a:solidFill>
                  <a:srgbClr val="FFFFCC"/>
                </a:solidFill>
              </a:rPr>
              <a:t>Armies has sent me.  </a:t>
            </a:r>
            <a:r>
              <a:rPr lang="en-US" sz="2400" baseline="30000" dirty="0" smtClean="0">
                <a:solidFill>
                  <a:srgbClr val="FFFFCC"/>
                </a:solidFill>
              </a:rPr>
              <a:t>10</a:t>
            </a:r>
            <a:r>
              <a:rPr lang="en-US" sz="2400" dirty="0" smtClean="0">
                <a:solidFill>
                  <a:srgbClr val="FFFFCC"/>
                </a:solidFill>
              </a:rPr>
              <a:t>Do </a:t>
            </a:r>
            <a:r>
              <a:rPr lang="en-US" sz="2400" dirty="0">
                <a:solidFill>
                  <a:srgbClr val="FFFFCC"/>
                </a:solidFill>
              </a:rPr>
              <a:t>not despise these small beginnings, for the L</a:t>
            </a:r>
            <a:r>
              <a:rPr lang="en-US" sz="2000" dirty="0">
                <a:solidFill>
                  <a:srgbClr val="FFFFCC"/>
                </a:solidFill>
              </a:rPr>
              <a:t>ORD</a:t>
            </a:r>
            <a:r>
              <a:rPr lang="en-US" sz="2400" dirty="0">
                <a:solidFill>
                  <a:srgbClr val="FFFFCC"/>
                </a:solidFill>
              </a:rPr>
              <a:t> rejoices to see the work begin, to see the plumb line in </a:t>
            </a:r>
            <a:r>
              <a:rPr lang="en-US" sz="2400" dirty="0" smtClean="0">
                <a:solidFill>
                  <a:srgbClr val="FFFFCC"/>
                </a:solidFill>
              </a:rPr>
              <a:t>Zerubbabel</a:t>
            </a:r>
            <a:r>
              <a:rPr lang="fr-FR" sz="2400" dirty="0" smtClean="0">
                <a:solidFill>
                  <a:srgbClr val="FFFFCC"/>
                </a:solidFill>
              </a:rPr>
              <a:t>'</a:t>
            </a:r>
            <a:r>
              <a:rPr lang="en-US" sz="2400" dirty="0" smtClean="0">
                <a:solidFill>
                  <a:srgbClr val="FFFFCC"/>
                </a:solidFill>
              </a:rPr>
              <a:t>s </a:t>
            </a:r>
            <a:r>
              <a:rPr lang="en-US" sz="2400" dirty="0">
                <a:solidFill>
                  <a:srgbClr val="FFFFCC"/>
                </a:solidFill>
              </a:rPr>
              <a:t>hand</a:t>
            </a:r>
            <a:r>
              <a:rPr lang="en-US" sz="2400" dirty="0" smtClean="0">
                <a:solidFill>
                  <a:srgbClr val="FFFFCC"/>
                </a:solidFill>
              </a:rPr>
              <a:t>.</a:t>
            </a:r>
            <a:r>
              <a:rPr lang="fr-FR" sz="2400" dirty="0" smtClean="0">
                <a:solidFill>
                  <a:srgbClr val="FFFFCC"/>
                </a:solidFill>
              </a:rPr>
              <a:t>'</a:t>
            </a:r>
            <a:r>
              <a:rPr lang="en-US" sz="2400" dirty="0" smtClean="0">
                <a:solidFill>
                  <a:srgbClr val="FFFFCC"/>
                </a:solidFill>
              </a:rPr>
              <a:t> </a:t>
            </a:r>
            <a:r>
              <a:rPr lang="en-US" sz="2400" dirty="0">
                <a:solidFill>
                  <a:srgbClr val="FFFFCC"/>
                </a:solidFill>
              </a:rPr>
              <a:t>(The seven lamps represent the eyes of the L</a:t>
            </a:r>
            <a:r>
              <a:rPr lang="en-US" sz="2000" dirty="0">
                <a:solidFill>
                  <a:srgbClr val="FFFFCC"/>
                </a:solidFill>
              </a:rPr>
              <a:t>ORD</a:t>
            </a:r>
            <a:r>
              <a:rPr lang="en-US" sz="2400" dirty="0">
                <a:solidFill>
                  <a:srgbClr val="FFFFCC"/>
                </a:solidFill>
              </a:rPr>
              <a:t> that search all around the world.</a:t>
            </a:r>
            <a:r>
              <a:rPr lang="en-US" sz="2400" dirty="0" smtClean="0">
                <a:solidFill>
                  <a:srgbClr val="FFFFCC"/>
                </a:solidFill>
              </a:rPr>
              <a:t>)" (Zech. 4:9-10 NLT)</a:t>
            </a:r>
            <a:endParaRPr lang="en-US" sz="24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250479935"/>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825"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b="1" kern="1200" dirty="0">
                <a:solidFill>
                  <a:srgbClr val="FFFFFF"/>
                </a:solidFill>
                <a:effectLst>
                  <a:glow rad="228600">
                    <a:srgbClr val="000000">
                      <a:alpha val="75000"/>
                    </a:srgbClr>
                  </a:glow>
                </a:effectLst>
                <a:latin typeface="Arial" charset="0"/>
                <a:ea typeface="ＭＳ Ｐゴシック" charset="0"/>
                <a:cs typeface="ＭＳ Ｐゴシック" charset="0"/>
              </a:rPr>
              <a:t>"Don</a:t>
            </a:r>
            <a:r>
              <a:rPr lang="fr-FR" b="1" kern="1200" dirty="0">
                <a:solidFill>
                  <a:srgbClr val="FFFFFF"/>
                </a:solidFill>
                <a:effectLst>
                  <a:glow rad="228600">
                    <a:srgbClr val="000000">
                      <a:alpha val="75000"/>
                    </a:srgbClr>
                  </a:glow>
                </a:effectLst>
                <a:latin typeface="Arial" charset="0"/>
                <a:ea typeface="ＭＳ Ｐゴシック" charset="0"/>
                <a:cs typeface="ＭＳ Ｐゴシック" charset="0"/>
              </a:rPr>
              <a:t>'</a:t>
            </a:r>
            <a:r>
              <a:rPr lang="en-US" b="1" kern="1200" dirty="0">
                <a:solidFill>
                  <a:srgbClr val="FFFFFF"/>
                </a:solidFill>
                <a:effectLst>
                  <a:glow rad="228600">
                    <a:srgbClr val="000000">
                      <a:alpha val="75000"/>
                    </a:srgbClr>
                  </a:glow>
                </a:effectLst>
                <a:latin typeface="Arial" charset="0"/>
                <a:ea typeface="ＭＳ Ｐゴシック" charset="0"/>
                <a:cs typeface="ＭＳ Ｐゴシック" charset="0"/>
              </a:rPr>
              <a:t>t mess with us!"</a:t>
            </a:r>
          </a:p>
        </p:txBody>
      </p:sp>
      <p:sp>
        <p:nvSpPr>
          <p:cNvPr id="4"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330</a:t>
            </a:r>
          </a:p>
        </p:txBody>
      </p:sp>
      <p:sp>
        <p:nvSpPr>
          <p:cNvPr id="5" name="Rectangle 2"/>
          <p:cNvSpPr txBox="1">
            <a:spLocks noChangeArrowheads="1"/>
          </p:cNvSpPr>
          <p:nvPr/>
        </p:nvSpPr>
        <p:spPr bwMode="auto">
          <a:xfrm>
            <a:off x="34925" y="2239120"/>
            <a:ext cx="9109074" cy="46188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FFFFFF"/>
                </a:solidFill>
                <a:effectLst>
                  <a:glow rad="228600">
                    <a:srgbClr val="000000">
                      <a:alpha val="75000"/>
                    </a:srgb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smtClean="0"/>
              <a:t>"These </a:t>
            </a:r>
            <a:r>
              <a:rPr lang="en-US" sz="2800" dirty="0"/>
              <a:t>two prophets are the two olive trees and the two lampstands that stand before the Lord of all the earth.  </a:t>
            </a:r>
            <a:r>
              <a:rPr lang="en-US" sz="2800" baseline="30000" dirty="0" smtClean="0"/>
              <a:t>5</a:t>
            </a:r>
            <a:r>
              <a:rPr lang="en-US" sz="2800" dirty="0" smtClean="0"/>
              <a:t>If </a:t>
            </a:r>
            <a:r>
              <a:rPr lang="en-US" sz="2800" dirty="0"/>
              <a:t>anyone tries to harm them, </a:t>
            </a:r>
            <a:r>
              <a:rPr lang="en-US" sz="2800" dirty="0">
                <a:solidFill>
                  <a:srgbClr val="FFFF00"/>
                </a:solidFill>
              </a:rPr>
              <a:t>fire</a:t>
            </a:r>
            <a:r>
              <a:rPr lang="en-US" sz="2800" dirty="0"/>
              <a:t> flashes from their mouths and consumes their enemies. This is how anyone who tries to harm them must die.  </a:t>
            </a:r>
            <a:r>
              <a:rPr lang="en-US" sz="2800" baseline="30000" dirty="0" smtClean="0"/>
              <a:t>6</a:t>
            </a:r>
            <a:r>
              <a:rPr lang="en-US" sz="2800" dirty="0" smtClean="0"/>
              <a:t>They </a:t>
            </a:r>
            <a:r>
              <a:rPr lang="en-US" sz="2800" dirty="0"/>
              <a:t>have power to shut the sky so that no </a:t>
            </a:r>
            <a:r>
              <a:rPr lang="en-US" sz="2800" dirty="0">
                <a:solidFill>
                  <a:srgbClr val="FFFF00"/>
                </a:solidFill>
              </a:rPr>
              <a:t>rain</a:t>
            </a:r>
            <a:r>
              <a:rPr lang="en-US" sz="2800" dirty="0"/>
              <a:t> will fall for as long as they prophesy. And they have the power to turn the rivers and oceans into </a:t>
            </a:r>
            <a:r>
              <a:rPr lang="en-US" sz="2800" dirty="0">
                <a:solidFill>
                  <a:srgbClr val="FFFF00"/>
                </a:solidFill>
              </a:rPr>
              <a:t>blood</a:t>
            </a:r>
            <a:r>
              <a:rPr lang="en-US" sz="2800" dirty="0"/>
              <a:t>, and to strike the earth with every kind of </a:t>
            </a:r>
            <a:r>
              <a:rPr lang="en-US" sz="2800" dirty="0">
                <a:solidFill>
                  <a:srgbClr val="FFFF00"/>
                </a:solidFill>
              </a:rPr>
              <a:t>plague</a:t>
            </a:r>
            <a:r>
              <a:rPr lang="en-US" sz="2800" dirty="0"/>
              <a:t> as often as they </a:t>
            </a:r>
            <a:r>
              <a:rPr lang="en-US" sz="2800" dirty="0" smtClean="0"/>
              <a:t>wish" (11:4-6 </a:t>
            </a:r>
            <a:r>
              <a:rPr lang="en-US" sz="2400" dirty="0" smtClean="0"/>
              <a:t>NLT</a:t>
            </a:r>
            <a:r>
              <a:rPr lang="en-US" sz="2800" dirty="0" smtClean="0"/>
              <a:t>).</a:t>
            </a:r>
            <a:endParaRPr lang="en-US" sz="2800" dirty="0"/>
          </a:p>
        </p:txBody>
      </p:sp>
    </p:spTree>
    <p:extLst>
      <p:ext uri="{BB962C8B-B14F-4D97-AF65-F5344CB8AC3E}">
        <p14:creationId xmlns:p14="http://schemas.microsoft.com/office/powerpoint/2010/main" val="239490703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b="1" dirty="0">
                <a:effectLst>
                  <a:glow rad="228600">
                    <a:schemeClr val="tx1">
                      <a:alpha val="75000"/>
                    </a:schemeClr>
                  </a:glow>
                </a:effectLst>
                <a:latin typeface="Arial" charset="0"/>
                <a:ea typeface="ＭＳ Ｐゴシック" charset="0"/>
                <a:cs typeface="ＭＳ Ｐゴシック" charset="0"/>
              </a:rPr>
              <a:t>The Beast Attacks (11:</a:t>
            </a:r>
            <a:r>
              <a:rPr lang="en-US" b="1" dirty="0" smtClean="0">
                <a:effectLst>
                  <a:glow rad="228600">
                    <a:schemeClr val="tx1">
                      <a:alpha val="75000"/>
                    </a:schemeClr>
                  </a:glow>
                </a:effectLst>
                <a:latin typeface="Arial" charset="0"/>
                <a:ea typeface="ＭＳ Ｐゴシック" charset="0"/>
                <a:cs typeface="ＭＳ Ｐゴシック" charset="0"/>
              </a:rPr>
              <a:t>7 </a:t>
            </a:r>
            <a:r>
              <a:rPr lang="en-US" sz="4000" b="1" dirty="0" smtClean="0">
                <a:effectLst>
                  <a:glow rad="228600">
                    <a:schemeClr val="tx1">
                      <a:alpha val="75000"/>
                    </a:schemeClr>
                  </a:glow>
                </a:effectLst>
                <a:latin typeface="Arial" charset="0"/>
                <a:ea typeface="ＭＳ Ｐゴシック" charset="0"/>
                <a:cs typeface="ＭＳ Ｐゴシック" charset="0"/>
              </a:rPr>
              <a:t>NLT</a:t>
            </a:r>
            <a:r>
              <a:rPr lang="en-US" b="1" dirty="0" smtClean="0">
                <a:effectLst>
                  <a:glow rad="228600">
                    <a:schemeClr val="tx1">
                      <a:alpha val="75000"/>
                    </a:schemeClr>
                  </a:glow>
                </a:effectLst>
                <a:latin typeface="Arial" charset="0"/>
                <a:ea typeface="ＭＳ Ｐゴシック" charset="0"/>
                <a:cs typeface="ＭＳ Ｐゴシック" charset="0"/>
              </a:rPr>
              <a:t>)</a:t>
            </a:r>
            <a:endParaRPr lang="en-US" b="1" dirty="0">
              <a:effectLst>
                <a:glow rad="228600">
                  <a:schemeClr val="tx1">
                    <a:alpha val="75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FFFFFF"/>
                </a:solidFill>
                <a:effectLst>
                  <a:glow rad="228600">
                    <a:srgbClr val="000000">
                      <a:alpha val="75000"/>
                    </a:srgb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"When </a:t>
            </a:r>
            <a:r>
              <a:rPr lang="en-US" dirty="0"/>
              <a:t>they complete their testimony, the beast that comes up out of the bottomless pit will declare war against them, and he will conquer them and kill </a:t>
            </a:r>
            <a:r>
              <a:rPr lang="en-US" dirty="0" smtClean="0"/>
              <a:t>them"</a:t>
            </a:r>
            <a:endParaRPr lang="en-US" dirty="0"/>
          </a:p>
        </p:txBody>
      </p:sp>
      <p:sp>
        <p:nvSpPr>
          <p:cNvPr id="6"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625411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251950" cy="10525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effectLst>
                  <a:glow rad="228600">
                    <a:schemeClr val="tx1">
                      <a:alpha val="75000"/>
                    </a:schemeClr>
                  </a:glow>
                </a:effectLst>
                <a:latin typeface="Arial" charset="0"/>
                <a:ea typeface="ＭＳ Ｐゴシック" charset="0"/>
                <a:cs typeface="ＭＳ Ｐゴシック" charset="0"/>
              </a:rPr>
              <a:t>Two Witnesses Killed (11:8-</a:t>
            </a:r>
            <a:r>
              <a:rPr lang="en-US" sz="4000" b="1" dirty="0" smtClean="0">
                <a:effectLst>
                  <a:glow rad="228600">
                    <a:schemeClr val="tx1">
                      <a:alpha val="75000"/>
                    </a:schemeClr>
                  </a:glow>
                </a:effectLst>
                <a:latin typeface="Arial" charset="0"/>
                <a:ea typeface="ＭＳ Ｐゴシック" charset="0"/>
                <a:cs typeface="ＭＳ Ｐゴシック" charset="0"/>
              </a:rPr>
              <a:t>9 </a:t>
            </a:r>
            <a:r>
              <a:rPr lang="en-US" sz="3600" b="1" dirty="0" smtClean="0">
                <a:effectLst>
                  <a:glow rad="228600">
                    <a:schemeClr val="tx1">
                      <a:alpha val="75000"/>
                    </a:schemeClr>
                  </a:glow>
                </a:effectLst>
                <a:latin typeface="Arial" charset="0"/>
                <a:ea typeface="ＭＳ Ｐゴシック" charset="0"/>
                <a:cs typeface="ＭＳ Ｐゴシック" charset="0"/>
              </a:rPr>
              <a:t>NLT</a:t>
            </a:r>
            <a:r>
              <a:rPr lang="en-US" sz="4000" b="1" dirty="0" smtClean="0">
                <a:effectLst>
                  <a:glow rad="228600">
                    <a:schemeClr val="tx1">
                      <a:alpha val="75000"/>
                    </a:schemeClr>
                  </a:glow>
                </a:effectLst>
                <a:latin typeface="Arial" charset="0"/>
                <a:ea typeface="ＭＳ Ｐゴシック" charset="0"/>
                <a:cs typeface="ＭＳ Ｐゴシック" charset="0"/>
              </a:rPr>
              <a:t>)</a:t>
            </a:r>
            <a:endParaRPr lang="en-US" sz="4000" b="1" dirty="0">
              <a:effectLst>
                <a:glow rad="228600">
                  <a:schemeClr val="tx1">
                    <a:alpha val="75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875" y="311300"/>
            <a:ext cx="9236075"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smtClean="0">
                <a:solidFill>
                  <a:srgbClr val="FFFFFF"/>
                </a:solidFill>
                <a:effectLst>
                  <a:glow rad="228600">
                    <a:srgbClr val="000000">
                      <a:alpha val="75000"/>
                    </a:srgbClr>
                  </a:glow>
                </a:effectLst>
                <a:ea typeface="ＭＳ Ｐゴシック" charset="0"/>
                <a:cs typeface="ＭＳ Ｐゴシック" charset="0"/>
              </a:rPr>
              <a:t>"And </a:t>
            </a:r>
            <a:r>
              <a:rPr lang="en-US" sz="3200" dirty="0">
                <a:solidFill>
                  <a:srgbClr val="FFFFFF"/>
                </a:solidFill>
                <a:effectLst>
                  <a:glow rad="228600">
                    <a:srgbClr val="000000">
                      <a:alpha val="75000"/>
                    </a:srgbClr>
                  </a:glow>
                </a:effectLst>
                <a:ea typeface="ＭＳ Ｐゴシック" charset="0"/>
                <a:cs typeface="ＭＳ Ｐゴシック" charset="0"/>
              </a:rPr>
              <a:t>their bodies will lie in the main street of Jerusalem, the city that is figuratively called '</a:t>
            </a:r>
            <a:r>
              <a:rPr lang="en-US" sz="3200" dirty="0" smtClean="0">
                <a:solidFill>
                  <a:srgbClr val="FFFFFF"/>
                </a:solidFill>
                <a:effectLst>
                  <a:glow rad="228600">
                    <a:srgbClr val="000000">
                      <a:alpha val="75000"/>
                    </a:srgbClr>
                  </a:glow>
                </a:effectLst>
                <a:ea typeface="ＭＳ Ｐゴシック" charset="0"/>
                <a:cs typeface="ＭＳ Ｐゴシック" charset="0"/>
              </a:rPr>
              <a:t>Sodom</a:t>
            </a:r>
            <a:r>
              <a:rPr lang="en-US" sz="3200" dirty="0">
                <a:solidFill>
                  <a:srgbClr val="FFFFFF"/>
                </a:solidFill>
                <a:effectLst>
                  <a:glow rad="228600">
                    <a:srgbClr val="000000">
                      <a:alpha val="75000"/>
                    </a:srgbClr>
                  </a:glow>
                </a:effectLst>
                <a:ea typeface="ＭＳ Ｐゴシック" charset="0"/>
                <a:cs typeface="ＭＳ Ｐゴシック" charset="0"/>
              </a:rPr>
              <a:t>'</a:t>
            </a:r>
            <a:r>
              <a:rPr lang="en-US" sz="3200" dirty="0" smtClean="0">
                <a:solidFill>
                  <a:srgbClr val="FFFFFF"/>
                </a:solidFill>
                <a:effectLst>
                  <a:glow rad="228600">
                    <a:srgbClr val="000000">
                      <a:alpha val="75000"/>
                    </a:srgbClr>
                  </a:glow>
                </a:effectLst>
                <a:ea typeface="ＭＳ Ｐゴシック" charset="0"/>
                <a:cs typeface="ＭＳ Ｐゴシック" charset="0"/>
              </a:rPr>
              <a:t> </a:t>
            </a:r>
            <a:r>
              <a:rPr lang="en-US" sz="3200" dirty="0">
                <a:solidFill>
                  <a:srgbClr val="FFFFFF"/>
                </a:solidFill>
                <a:effectLst>
                  <a:glow rad="228600">
                    <a:srgbClr val="000000">
                      <a:alpha val="75000"/>
                    </a:srgbClr>
                  </a:glow>
                </a:effectLst>
                <a:ea typeface="ＭＳ Ｐゴシック" charset="0"/>
                <a:cs typeface="ＭＳ Ｐゴシック" charset="0"/>
              </a:rPr>
              <a:t>and '</a:t>
            </a:r>
            <a:r>
              <a:rPr lang="en-US" sz="3200" dirty="0" smtClean="0">
                <a:solidFill>
                  <a:srgbClr val="FFFFFF"/>
                </a:solidFill>
                <a:effectLst>
                  <a:glow rad="228600">
                    <a:srgbClr val="000000">
                      <a:alpha val="75000"/>
                    </a:srgbClr>
                  </a:glow>
                </a:effectLst>
                <a:ea typeface="ＭＳ Ｐゴシック" charset="0"/>
                <a:cs typeface="ＭＳ Ｐゴシック" charset="0"/>
              </a:rPr>
              <a:t>Egypt,' </a:t>
            </a:r>
            <a:r>
              <a:rPr lang="en-US" sz="3200" dirty="0">
                <a:solidFill>
                  <a:srgbClr val="FFFFFF"/>
                </a:solidFill>
                <a:effectLst>
                  <a:glow rad="228600">
                    <a:srgbClr val="000000">
                      <a:alpha val="75000"/>
                    </a:srgbClr>
                  </a:glow>
                </a:effectLst>
                <a:ea typeface="ＭＳ Ｐゴシック" charset="0"/>
                <a:cs typeface="ＭＳ Ｐゴシック" charset="0"/>
              </a:rPr>
              <a:t>the city where their Lord was crucified.  </a:t>
            </a:r>
            <a:r>
              <a:rPr lang="en-US" sz="3200" baseline="30000" dirty="0">
                <a:solidFill>
                  <a:srgbClr val="FFFFFF"/>
                </a:solidFill>
                <a:effectLst>
                  <a:glow rad="228600">
                    <a:srgbClr val="000000">
                      <a:alpha val="75000"/>
                    </a:srgbClr>
                  </a:glow>
                </a:effectLst>
                <a:ea typeface="ＭＳ Ｐゴシック" charset="0"/>
                <a:cs typeface="ＭＳ Ｐゴシック" charset="0"/>
              </a:rPr>
              <a:t>9</a:t>
            </a:r>
            <a:r>
              <a:rPr lang="en-US" sz="3200" dirty="0">
                <a:solidFill>
                  <a:srgbClr val="FFFFFF"/>
                </a:solidFill>
                <a:effectLst>
                  <a:glow rad="228600">
                    <a:srgbClr val="000000">
                      <a:alpha val="75000"/>
                    </a:srgbClr>
                  </a:glow>
                </a:effectLst>
                <a:ea typeface="ＭＳ Ｐゴシック" charset="0"/>
                <a:cs typeface="ＭＳ Ｐゴシック" charset="0"/>
              </a:rPr>
              <a:t>And for three and a half days, all peoples, tribes, languages, and nations will stare at their bodies. No one will be allowed to bury them</a:t>
            </a:r>
            <a:r>
              <a:rPr lang="en-US" sz="3200" dirty="0" smtClean="0">
                <a:solidFill>
                  <a:srgbClr val="FFFFFF"/>
                </a:solidFill>
                <a:effectLst>
                  <a:glow rad="228600">
                    <a:srgbClr val="000000">
                      <a:alpha val="75000"/>
                    </a:srgbClr>
                  </a:glow>
                </a:effectLst>
                <a:ea typeface="ＭＳ Ｐゴシック" charset="0"/>
                <a:cs typeface="ＭＳ Ｐゴシック" charset="0"/>
              </a:rPr>
              <a:t>."</a:t>
            </a:r>
            <a:endParaRPr lang="en-US" sz="3200" dirty="0">
              <a:solidFill>
                <a:srgbClr val="FFFFFF"/>
              </a:solidFill>
              <a:effectLst>
                <a:glow rad="228600">
                  <a:srgbClr val="000000">
                    <a:alpha val="75000"/>
                  </a:srgbClr>
                </a:glow>
              </a:effectLst>
              <a:ea typeface="ＭＳ Ｐゴシック" charset="0"/>
              <a:cs typeface="ＭＳ Ｐゴシック" charset="0"/>
            </a:endParaRPr>
          </a:p>
        </p:txBody>
      </p:sp>
    </p:spTree>
    <p:extLst>
      <p:ext uri="{BB962C8B-B14F-4D97-AF65-F5344CB8AC3E}">
        <p14:creationId xmlns:p14="http://schemas.microsoft.com/office/powerpoint/2010/main" val="6879732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2879725" cy="4835525"/>
          </a:xfrm>
        </p:spPr>
        <p:txBody>
          <a:bodyPr/>
          <a:lstStyle/>
          <a:p>
            <a:r>
              <a:rPr lang="en-US" b="1">
                <a:latin typeface="Arial" charset="0"/>
                <a:ea typeface="ＭＳ Ｐゴシック" charset="0"/>
              </a:rPr>
              <a:t>Christ Among the Lamp Stands</a:t>
            </a:r>
            <a:br>
              <a:rPr lang="en-US" b="1">
                <a:latin typeface="Arial" charset="0"/>
                <a:ea typeface="ＭＳ Ｐゴシック" charset="0"/>
              </a:rPr>
            </a:br>
            <a:r>
              <a:rPr lang="en-US" b="1">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1498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9985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1922" name="Rectangle 40"/>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11:8 Great City</a:t>
            </a:r>
          </a:p>
        </p:txBody>
      </p:sp>
      <p:graphicFrame>
        <p:nvGraphicFramePr>
          <p:cNvPr id="106521" name="Group 25"/>
          <p:cNvGraphicFramePr>
            <a:graphicFrameLocks noGrp="1"/>
          </p:cNvGraphicFramePr>
          <p:nvPr>
            <p:ph sz="half" idx="1"/>
            <p:extLst>
              <p:ext uri="{D42A27DB-BD31-4B8C-83A1-F6EECF244321}">
                <p14:modId xmlns:p14="http://schemas.microsoft.com/office/powerpoint/2010/main" val="544090505"/>
              </p:ext>
            </p:extLst>
          </p:nvPr>
        </p:nvGraphicFramePr>
        <p:xfrm>
          <a:off x="0" y="1268413"/>
          <a:ext cx="9144000" cy="4681537"/>
        </p:xfrm>
        <a:graphic>
          <a:graphicData uri="http://schemas.openxmlformats.org/drawingml/2006/table">
            <a:tbl>
              <a:tblPr/>
              <a:tblGrid>
                <a:gridCol w="2195737"/>
                <a:gridCol w="1944216"/>
                <a:gridCol w="2232248"/>
                <a:gridCol w="2771799"/>
              </a:tblGrid>
              <a:tr h="150467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Beale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Osborne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Symbolic-Literal</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a:ea typeface="ＭＳ Ｐゴシック" charset="0"/>
                          <a:cs typeface="Arial"/>
                        </a:rPr>
                        <a:t>Literal</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1"/>
                    </a:solidFill>
                  </a:tcPr>
                </a:tc>
              </a:tr>
              <a:tr h="3176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great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city" </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(11:8)</a:t>
                      </a: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"Babylon" </a:t>
                      </a:r>
                      <a:r>
                        <a:rPr kumimoji="0" lang="en-US" altLang="zh-CN" sz="2800" b="1" i="0" u="none" strike="noStrike" cap="none" normalizeH="0" baseline="0" dirty="0">
                          <a:ln>
                            <a:noFill/>
                          </a:ln>
                          <a:solidFill>
                            <a:schemeClr val="bg1"/>
                          </a:solidFill>
                          <a:effectLst/>
                          <a:latin typeface="Arial"/>
                          <a:ea typeface="ＭＳ Ｐゴシック" charset="0"/>
                          <a:cs typeface="Arial"/>
                        </a:rPr>
                        <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"Rome" </a:t>
                      </a:r>
                      <a:r>
                        <a:rPr kumimoji="0" lang="en-US" altLang="zh-CN" sz="2800" b="1" i="0" u="none" strike="noStrike" cap="none" normalizeH="0" baseline="0" dirty="0">
                          <a:ln>
                            <a:noFill/>
                          </a:ln>
                          <a:solidFill>
                            <a:schemeClr val="bg1"/>
                          </a:solidFill>
                          <a:effectLst/>
                          <a:latin typeface="Arial"/>
                          <a:ea typeface="ＭＳ Ｐゴシック" charset="0"/>
                          <a:cs typeface="Arial"/>
                        </a:rPr>
                        <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ungodly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world"</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Jerusalem and Rome; secondarily, all cities that oppose God</a:t>
                      </a:r>
                      <a:endParaRPr kumimoji="0" lang="en-US" sz="2800" b="1" i="0" u="none" strike="noStrike" cap="none" normalizeH="0" baseline="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Jerusalem</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r>
            </a:tbl>
          </a:graphicData>
        </a:graphic>
      </p:graphicFrame>
      <p:pic>
        <p:nvPicPr>
          <p:cNvPr id="721941"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t="323" b="323"/>
          <a:stretch>
            <a:fillRect/>
          </a:stretch>
        </p:blipFill>
        <p:spPr/>
      </p:pic>
      <p:sp>
        <p:nvSpPr>
          <p:cNvPr id="721940"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6520" name="Text Box 33"/>
          <p:cNvSpPr txBox="1">
            <a:spLocks noChangeArrowheads="1"/>
          </p:cNvSpPr>
          <p:nvPr/>
        </p:nvSpPr>
        <p:spPr bwMode="auto">
          <a:xfrm>
            <a:off x="8379647" y="4763"/>
            <a:ext cx="695270" cy="463846"/>
          </a:xfrm>
          <a:prstGeom prst="rect">
            <a:avLst/>
          </a:prstGeom>
          <a:solidFill>
            <a:schemeClr val="tx2"/>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26849826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21941"/>
                                        </p:tgtEl>
                                        <p:attrNameLst>
                                          <p:attrName>style.visibility</p:attrName>
                                        </p:attrNameLst>
                                      </p:cBhvr>
                                      <p:to>
                                        <p:strVal val="visible"/>
                                      </p:to>
                                    </p:set>
                                    <p:anim calcmode="lin" valueType="num">
                                      <p:cBhvr additive="base">
                                        <p:cTn id="7" dur="500"/>
                                        <p:tgtEl>
                                          <p:spTgt spid="721941"/>
                                        </p:tgtEl>
                                        <p:attrNameLst>
                                          <p:attrName>ppt_y</p:attrName>
                                        </p:attrNameLst>
                                      </p:cBhvr>
                                      <p:tavLst>
                                        <p:tav tm="0">
                                          <p:val>
                                            <p:strVal val="#ppt_y+#ppt_h*1.125000"/>
                                          </p:val>
                                        </p:tav>
                                        <p:tav tm="100000">
                                          <p:val>
                                            <p:strVal val="#ppt_y"/>
                                          </p:val>
                                        </p:tav>
                                      </p:tavLst>
                                    </p:anim>
                                    <p:animEffect transition="in" filter="wipe(up)">
                                      <p:cBhvr>
                                        <p:cTn id="8" dur="500"/>
                                        <p:tgtEl>
                                          <p:spTgt spid="72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3970" name="Rectangle 43"/>
          <p:cNvSpPr>
            <a:spLocks noGrp="1" noChangeArrowheads="1"/>
          </p:cNvSpPr>
          <p:nvPr>
            <p:ph type="title"/>
          </p:nvPr>
        </p:nvSpPr>
        <p:spPr>
          <a:xfrm>
            <a:off x="685800" y="1447800"/>
            <a:ext cx="7772400" cy="1143000"/>
          </a:xfrm>
        </p:spPr>
        <p:txBody>
          <a:bodyPr/>
          <a:lstStyle/>
          <a:p>
            <a:r>
              <a:rPr lang="en-US">
                <a:latin typeface="Times New Roman" charset="0"/>
                <a:ea typeface="ＭＳ Ｐゴシック" charset="0"/>
                <a:cs typeface="ＭＳ Ｐゴシック" charset="0"/>
              </a:rPr>
              <a:t>11:11-12 Resurrect Two Witnesses</a:t>
            </a:r>
          </a:p>
        </p:txBody>
      </p:sp>
      <p:graphicFrame>
        <p:nvGraphicFramePr>
          <p:cNvPr id="652329" name="Group 41"/>
          <p:cNvGraphicFramePr>
            <a:graphicFrameLocks noGrp="1"/>
          </p:cNvGraphicFramePr>
          <p:nvPr>
            <p:ph sz="half" idx="1"/>
          </p:nvPr>
        </p:nvGraphicFramePr>
        <p:xfrm>
          <a:off x="0" y="1484313"/>
          <a:ext cx="9144000" cy="5373687"/>
        </p:xfrm>
        <a:graphic>
          <a:graphicData uri="http://schemas.openxmlformats.org/drawingml/2006/table">
            <a:tbl>
              <a:tblPr/>
              <a:tblGrid>
                <a:gridCol w="2195736"/>
                <a:gridCol w="2160240"/>
                <a:gridCol w="2448272"/>
                <a:gridCol w="2339752"/>
              </a:tblGrid>
              <a:tr h="15510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Osborne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3822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a:t>
                      </a:r>
                      <a:r>
                        <a:rPr kumimoji="0" lang="en-US" altLang="zh-CN" sz="2800" b="1" i="0" u="none" strike="noStrike" cap="none" normalizeH="0" baseline="0" dirty="0" err="1">
                          <a:ln>
                            <a:noFill/>
                          </a:ln>
                          <a:solidFill>
                            <a:schemeClr val="bg1"/>
                          </a:solidFill>
                          <a:effectLst/>
                          <a:latin typeface="Arial"/>
                          <a:ea typeface="ＭＳ Ｐゴシック" charset="0"/>
                          <a:cs typeface="Arial"/>
                        </a:rPr>
                        <a:t>resurrec-tion</a:t>
                      </a:r>
                      <a:r>
                        <a:rPr kumimoji="0" lang="en-US" altLang="zh-CN" sz="2800" b="1" i="0" u="none" strike="noStrike" cap="none" normalizeH="0" baseline="0" dirty="0">
                          <a:ln>
                            <a:noFill/>
                          </a:ln>
                          <a:solidFill>
                            <a:schemeClr val="bg1"/>
                          </a:solidFill>
                          <a:effectLst/>
                          <a:latin typeface="Arial"/>
                          <a:ea typeface="ＭＳ Ｐゴシック" charset="0"/>
                          <a:cs typeface="Arial"/>
                        </a:rPr>
                        <a:t> and ascension of the two witnesses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"divine </a:t>
                      </a:r>
                      <a:r>
                        <a:rPr kumimoji="0" lang="en-US" altLang="zh-CN" sz="2800" b="1" i="0" u="none" strike="noStrike" cap="none" normalizeH="0" baseline="0" dirty="0" err="1" smtClean="0">
                          <a:ln>
                            <a:noFill/>
                          </a:ln>
                          <a:solidFill>
                            <a:schemeClr val="bg1"/>
                          </a:solidFill>
                          <a:effectLst/>
                          <a:latin typeface="Arial"/>
                          <a:ea typeface="ＭＳ Ｐゴシック" charset="0"/>
                          <a:cs typeface="Arial"/>
                        </a:rPr>
                        <a:t>legitimiza-tion</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800" b="1" i="0" u="none" strike="noStrike" cap="none" normalizeH="0" baseline="0" dirty="0">
                          <a:ln>
                            <a:noFill/>
                          </a:ln>
                          <a:solidFill>
                            <a:schemeClr val="bg1"/>
                          </a:solidFill>
                          <a:effectLst/>
                          <a:latin typeface="Arial"/>
                          <a:ea typeface="ＭＳ Ｐゴシック" charset="0"/>
                          <a:cs typeface="Arial"/>
                        </a:rPr>
                        <a:t>of a prophetic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call"</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800" b="1" i="0" u="none" strike="noStrike" cap="none" normalizeH="0" baseline="0" dirty="0" err="1">
                          <a:ln>
                            <a:noFill/>
                          </a:ln>
                          <a:solidFill>
                            <a:schemeClr val="bg1"/>
                          </a:solidFill>
                          <a:effectLst/>
                          <a:latin typeface="Arial"/>
                          <a:ea typeface="ＭＳ Ｐゴシック" charset="0"/>
                          <a:cs typeface="Arial"/>
                        </a:rPr>
                        <a:t>proleptic</a:t>
                      </a:r>
                      <a:r>
                        <a:rPr kumimoji="0" lang="en-US" altLang="zh-CN" sz="2800" b="1" i="0" u="none" strike="noStrike" cap="none" normalizeH="0" baseline="0" dirty="0">
                          <a:ln>
                            <a:noFill/>
                          </a:ln>
                          <a:solidFill>
                            <a:schemeClr val="bg1"/>
                          </a:solidFill>
                          <a:effectLst/>
                          <a:latin typeface="Arial"/>
                          <a:ea typeface="ＭＳ Ｐゴシック" charset="0"/>
                          <a:cs typeface="Arial"/>
                        </a:rPr>
                        <a:t> anticipation of the </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rapture</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800" b="1" i="0" u="none" strike="noStrike" cap="none" normalizeH="0" baseline="0" dirty="0">
                          <a:ln>
                            <a:noFill/>
                          </a:ln>
                          <a:solidFill>
                            <a:schemeClr val="bg1"/>
                          </a:solidFill>
                          <a:effectLst/>
                          <a:latin typeface="Arial"/>
                          <a:ea typeface="ＭＳ Ｐゴシック" charset="0"/>
                          <a:cs typeface="Arial"/>
                        </a:rPr>
                        <a:t>of the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church"</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resurrection of the two witnesses</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72398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8568"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23990" name="Picture 2" descr="rev 11 close up Two Prophets-Van Dyc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4983163"/>
            <a:ext cx="26368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58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en-US" sz="3600" b="1" u="sng" dirty="0" smtClean="0">
                <a:effectLst>
                  <a:outerShdw blurRad="38100" dist="38100" dir="2700000" algn="tl">
                    <a:srgbClr val="000000">
                      <a:alpha val="43137"/>
                    </a:srgbClr>
                  </a:outerShdw>
                </a:effectLst>
                <a:latin typeface="Arial" charset="0"/>
                <a:ea typeface="ＭＳ Ｐゴシック" charset="0"/>
                <a:cs typeface="ＭＳ Ｐゴシック" charset="0"/>
              </a:rPr>
              <a:t>Two </a:t>
            </a:r>
            <a:r>
              <a:rPr lang="en-US" sz="3600" b="1" u="sng" dirty="0">
                <a:effectLst>
                  <a:outerShdw blurRad="38100" dist="38100" dir="2700000" algn="tl">
                    <a:srgbClr val="000000">
                      <a:alpha val="43137"/>
                    </a:srgbClr>
                  </a:outerShdw>
                </a:effectLst>
                <a:latin typeface="Arial" charset="0"/>
                <a:ea typeface="ＭＳ Ｐゴシック" charset="0"/>
                <a:cs typeface="ＭＳ Ｐゴシック" charset="0"/>
              </a:rPr>
              <a:t>W</a:t>
            </a:r>
            <a:r>
              <a:rPr lang="en-US" sz="3600" b="1" u="sng" dirty="0" smtClean="0">
                <a:effectLst>
                  <a:outerShdw blurRad="38100" dist="38100" dir="2700000" algn="tl">
                    <a:srgbClr val="000000">
                      <a:alpha val="43137"/>
                    </a:srgbClr>
                  </a:outerShdw>
                </a:effectLst>
                <a:latin typeface="Arial" charset="0"/>
                <a:ea typeface="ＭＳ Ｐゴシック" charset="0"/>
                <a:cs typeface="ＭＳ Ｐゴシック" charset="0"/>
              </a:rPr>
              <a:t>itnesses Ascend (</a:t>
            </a:r>
            <a:r>
              <a:rPr lang="en-US" sz="3600" b="1" u="sng" dirty="0">
                <a:effectLst>
                  <a:outerShdw blurRad="38100" dist="38100" dir="2700000" algn="tl">
                    <a:srgbClr val="000000">
                      <a:alpha val="43137"/>
                    </a:srgbClr>
                  </a:outerShdw>
                </a:effectLst>
                <a:latin typeface="Arial" charset="0"/>
                <a:ea typeface="ＭＳ Ｐゴシック" charset="0"/>
                <a:cs typeface="ＭＳ Ｐゴシック" charset="0"/>
              </a:rPr>
              <a:t>11</a:t>
            </a:r>
            <a:r>
              <a:rPr lang="en-US" sz="3600" b="1" u="sng" dirty="0" smtClean="0">
                <a:effectLst>
                  <a:outerShdw blurRad="38100" dist="38100" dir="2700000" algn="tl">
                    <a:srgbClr val="000000">
                      <a:alpha val="43137"/>
                    </a:srgbClr>
                  </a:outerShdw>
                </a:effectLst>
                <a:latin typeface="Arial" charset="0"/>
                <a:ea typeface="ＭＳ Ｐゴシック" charset="0"/>
                <a:cs typeface="ＭＳ Ｐゴシック" charset="0"/>
              </a:rPr>
              <a:t>:11-12 </a:t>
            </a:r>
            <a:r>
              <a:rPr lang="en-US" sz="3200" b="1" u="sng" dirty="0" smtClean="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600" b="1" u="sng" dirty="0" smtClean="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6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464274" y="1268413"/>
            <a:ext cx="3644801"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Then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 loud voice from heaven called to the two prophets,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Come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up here</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And they rose to heaven in a cloud as their enemies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watched."</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268413"/>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"11</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But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after three and a half days, God breathed life into them, and they stood up! Terror struck all who were staring at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them."</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054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16d Two Witnesses Taken Up In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0"/>
            <a:ext cx="8577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0"/>
            <a:ext cx="8569325" cy="17002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effectLst>
                  <a:glow rad="177800">
                    <a:schemeClr val="tx1"/>
                  </a:glow>
                </a:effectLst>
                <a:latin typeface="Arial" charset="0"/>
                <a:ea typeface="ＭＳ Ｐゴシック" charset="0"/>
              </a:rPr>
              <a:t>Two Witnesses Taken to Heaven </a:t>
            </a:r>
            <a:r>
              <a:rPr lang="en-US" b="1" dirty="0" smtClean="0">
                <a:effectLst>
                  <a:glow rad="177800">
                    <a:schemeClr val="tx1"/>
                  </a:glow>
                </a:effectLst>
                <a:latin typeface="Arial" charset="0"/>
                <a:ea typeface="ＭＳ Ｐゴシック" charset="0"/>
              </a:rPr>
              <a:t>(11:11</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6502118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smtClean="0">
                <a:effectLst>
                  <a:glow rad="177800">
                    <a:schemeClr val="tx1"/>
                  </a:glow>
                </a:effectLst>
                <a:latin typeface="Arial" charset="0"/>
                <a:ea typeface="ＭＳ Ｐゴシック" charset="0"/>
              </a:rPr>
              <a:t>I. </a:t>
            </a:r>
            <a:r>
              <a:rPr lang="en-US" b="1" dirty="0" smtClean="0">
                <a:solidFill>
                  <a:srgbClr val="FFFF00"/>
                </a:solidFill>
                <a:effectLst>
                  <a:glow rad="177800">
                    <a:schemeClr val="tx1"/>
                  </a:glow>
                </a:effectLst>
                <a:latin typeface="Arial" charset="0"/>
                <a:ea typeface="ＭＳ Ｐゴシック" charset="0"/>
              </a:rPr>
              <a:t>Jesus</a:t>
            </a:r>
            <a:r>
              <a:rPr lang="en-US" b="1" dirty="0" smtClean="0">
                <a:effectLst>
                  <a:glow rad="177800">
                    <a:schemeClr val="tx1"/>
                  </a:glow>
                </a:effectLst>
                <a:latin typeface="Arial" charset="0"/>
                <a:ea typeface="ＭＳ Ｐゴシック" charset="0"/>
              </a:rPr>
              <a:t> will show 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Word has opposite </a:t>
            </a:r>
            <a:r>
              <a:rPr lang="en-US" b="1" dirty="0" smtClean="0">
                <a:solidFill>
                  <a:srgbClr val="FFFF00"/>
                </a:solidFill>
                <a:effectLst>
                  <a:glow rad="177800">
                    <a:schemeClr val="tx1"/>
                  </a:glow>
                </a:effectLst>
                <a:latin typeface="Arial" charset="0"/>
                <a:ea typeface="ＭＳ Ｐゴシック" charset="0"/>
              </a:rPr>
              <a:t>affects</a:t>
            </a:r>
            <a:r>
              <a:rPr lang="en-US" b="1" dirty="0" smtClean="0">
                <a:effectLst>
                  <a:glow rad="177800">
                    <a:schemeClr val="tx1"/>
                  </a:glow>
                </a:effectLst>
                <a:latin typeface="Arial" charset="0"/>
                <a:ea typeface="ＭＳ Ｐゴシック" charset="0"/>
              </a:rPr>
              <a:t> for believers and unbelievers (Rev. 10).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0523042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smtClean="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a:t>
            </a:r>
            <a:r>
              <a:rPr lang="en-US" b="1" dirty="0" smtClean="0">
                <a:latin typeface="Arial" charset="0"/>
                <a:ea typeface="ＭＳ Ｐゴシック" charset="0"/>
                <a:cs typeface="ＭＳ Ｐゴシック" charset="0"/>
              </a:rPr>
              <a:t>God</a:t>
            </a:r>
            <a:r>
              <a:rPr lang="fr-FR"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9594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smtClean="0">
                <a:ea typeface="ＭＳ Ｐゴシック" charset="0"/>
              </a:rPr>
              <a:t>III. Heaven</a:t>
            </a:r>
            <a:r>
              <a:rPr lang="fr-FR" sz="4000" b="1" dirty="0" smtClean="0">
                <a:ea typeface="ＭＳ Ｐゴシック" charset="0"/>
              </a:rPr>
              <a:t>'</a:t>
            </a:r>
            <a:r>
              <a:rPr lang="en-US" sz="4000" b="1" dirty="0" smtClean="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176433978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2751860"/>
            <a:ext cx="3203575" cy="2270765"/>
          </a:xfrm>
          <a:effectLst>
            <a:outerShdw blurRad="63500" dist="35921" dir="2700000" algn="ctr" rotWithShape="0">
              <a:schemeClr val="tx2">
                <a:alpha val="74998"/>
              </a:schemeClr>
            </a:outerShdw>
          </a:effectLst>
        </p:spPr>
        <p:txBody>
          <a:bodyPr/>
          <a:lstStyle/>
          <a:p>
            <a:pPr>
              <a:defRPr/>
            </a:pPr>
            <a:r>
              <a:rPr lang="en-US" sz="4000" b="1" dirty="0" smtClean="0">
                <a:latin typeface="Arial" charset="0"/>
                <a:ea typeface="ＭＳ Ｐゴシック" charset="0"/>
                <a:cs typeface="ＭＳ Ｐゴシック" charset="0"/>
              </a:rPr>
              <a:t>The 7</a:t>
            </a:r>
            <a:r>
              <a:rPr lang="en-US" sz="4000" b="1" baseline="30000" dirty="0" smtClean="0">
                <a:latin typeface="Arial" charset="0"/>
                <a:ea typeface="ＭＳ Ｐゴシック" charset="0"/>
                <a:cs typeface="ＭＳ Ｐゴシック" charset="0"/>
              </a:rPr>
              <a:t>th</a:t>
            </a:r>
            <a:r>
              <a:rPr lang="en-US" sz="4000" b="1" dirty="0" smtClean="0">
                <a:latin typeface="Arial" charset="0"/>
                <a:ea typeface="ＭＳ Ｐゴシック" charset="0"/>
                <a:cs typeface="ＭＳ Ｐゴシック" charset="0"/>
              </a:rPr>
              <a:t> Trumpet (</a:t>
            </a:r>
            <a:r>
              <a:rPr lang="en-US" sz="4000" b="1" dirty="0">
                <a:latin typeface="Arial" charset="0"/>
                <a:ea typeface="ＭＳ Ｐゴシック" charset="0"/>
                <a:cs typeface="ＭＳ Ｐゴシック" charset="0"/>
              </a:rPr>
              <a:t>11</a:t>
            </a:r>
            <a:r>
              <a:rPr lang="en-US" sz="4000" b="1" dirty="0" smtClean="0">
                <a:latin typeface="Arial" charset="0"/>
                <a:ea typeface="ＭＳ Ｐゴシック" charset="0"/>
                <a:cs typeface="ＭＳ Ｐゴシック" charset="0"/>
              </a:rPr>
              <a:t>:15-18)</a:t>
            </a:r>
            <a:endParaRPr lang="en-US" sz="40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26988"/>
            <a:ext cx="5940425"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flipV="1">
            <a:off x="190500" y="261668"/>
            <a:ext cx="3559007" cy="2351575"/>
          </a:xfrm>
          <a:prstGeom prst="rect">
            <a:avLst/>
          </a:prstGeom>
          <a:ln w="57150" cmpd="sng">
            <a:solidFill>
              <a:schemeClr val="bg1"/>
            </a:solidFill>
          </a:ln>
        </p:spPr>
      </p:pic>
      <p:sp>
        <p:nvSpPr>
          <p:cNvPr id="6" name="Content Placeholder 1"/>
          <p:cNvSpPr txBox="1">
            <a:spLocks/>
          </p:cNvSpPr>
          <p:nvPr/>
        </p:nvSpPr>
        <p:spPr bwMode="auto">
          <a:xfrm>
            <a:off x="3386310" y="80228"/>
            <a:ext cx="5457211" cy="642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bg1"/>
                </a:solidFill>
                <a:latin typeface="Arial"/>
                <a:ea typeface="ＭＳ Ｐゴシック" pitchFamily="-108" charset="-128"/>
                <a:cs typeface="Arial"/>
              </a:defRPr>
            </a:lvl1pPr>
            <a:lvl2pPr marL="457200" indent="0" algn="ctr" rtl="0" eaLnBrk="0" fontAlgn="base" hangingPunct="0">
              <a:spcBef>
                <a:spcPct val="20000"/>
              </a:spcBef>
              <a:spcAft>
                <a:spcPct val="0"/>
              </a:spcAft>
              <a:buNone/>
              <a:defRPr sz="2800">
                <a:solidFill>
                  <a:schemeClr val="bg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bg1"/>
                </a:solidFill>
                <a:latin typeface="Arial"/>
                <a:ea typeface="ＭＳ Ｐゴシック" charset="0"/>
                <a:cs typeface="Arial"/>
              </a:defRPr>
            </a:lvl3pPr>
            <a:lvl4pPr marL="1371600" indent="0" algn="ctr" rtl="0" eaLnBrk="0" fontAlgn="base" hangingPunct="0">
              <a:spcBef>
                <a:spcPct val="20000"/>
              </a:spcBef>
              <a:spcAft>
                <a:spcPct val="0"/>
              </a:spcAft>
              <a:buNone/>
              <a:defRPr sz="2000">
                <a:solidFill>
                  <a:schemeClr val="bg1"/>
                </a:solidFill>
                <a:latin typeface="Arial"/>
                <a:ea typeface="Geneva" charset="-128"/>
                <a:cs typeface="Arial"/>
              </a:defRPr>
            </a:lvl4pPr>
            <a:lvl5pPr marL="1828800" indent="0" algn="ctr" rtl="0" eaLnBrk="0" fontAlgn="base" hangingPunct="0">
              <a:spcBef>
                <a:spcPct val="20000"/>
              </a:spcBef>
              <a:spcAft>
                <a:spcPct val="0"/>
              </a:spcAft>
              <a:buNone/>
              <a:defRPr sz="2000">
                <a:solidFill>
                  <a:schemeClr val="bg1"/>
                </a:solidFill>
                <a:latin typeface="Arial"/>
                <a:ea typeface="ＭＳ Ｐゴシック" charset="-128"/>
                <a:cs typeface="Arial"/>
              </a:defRPr>
            </a:lvl5pPr>
            <a:lvl6pPr marL="2286000" indent="0" algn="ctr" rtl="0" eaLnBrk="0" fontAlgn="base" hangingPunct="0">
              <a:spcBef>
                <a:spcPct val="20000"/>
              </a:spcBef>
              <a:spcAft>
                <a:spcPct val="0"/>
              </a:spcAft>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None/>
              <a:defRPr sz="2000">
                <a:solidFill>
                  <a:schemeClr val="tx1"/>
                </a:solidFill>
                <a:latin typeface="+mn-lt"/>
                <a:ea typeface="ＭＳ Ｐゴシック" pitchFamily="-112" charset="-128"/>
              </a:defRPr>
            </a:lvl9pPr>
          </a:lstStyle>
          <a:p>
            <a:pPr algn="r"/>
            <a:r>
              <a:rPr lang="en-US" sz="3600" b="1" dirty="0" smtClean="0">
                <a:effectLst>
                  <a:glow rad="622300">
                    <a:schemeClr val="tx1"/>
                  </a:glow>
                </a:effectLst>
              </a:rPr>
              <a:t>"Then the seventh angel blew his trumpet, and there were loud voices shouting in heaven: </a:t>
            </a:r>
          </a:p>
          <a:p>
            <a:pPr algn="r"/>
            <a:r>
              <a:rPr lang="en-US" sz="3600" b="1" dirty="0" smtClean="0">
                <a:effectLst>
                  <a:glow rad="622300">
                    <a:schemeClr val="tx1"/>
                  </a:glow>
                </a:effectLst>
              </a:rPr>
              <a:t>	 </a:t>
            </a:r>
            <a:r>
              <a:rPr lang="fr-FR" sz="3600" b="1" dirty="0" smtClean="0">
                <a:effectLst>
                  <a:glow rad="622300">
                    <a:schemeClr val="tx1"/>
                  </a:glow>
                </a:effectLst>
              </a:rPr>
              <a:t>'</a:t>
            </a:r>
            <a:r>
              <a:rPr lang="en-US" sz="3600" b="1" dirty="0" smtClean="0">
                <a:effectLst>
                  <a:glow rad="622300">
                    <a:schemeClr val="tx1"/>
                  </a:glow>
                </a:effectLst>
              </a:rPr>
              <a:t>The world has now become the Kingdom of our Lord and of his Christ, and he will reign forever and ever</a:t>
            </a:r>
            <a:r>
              <a:rPr lang="fr-FR" sz="3600" b="1" dirty="0" smtClean="0">
                <a:effectLst>
                  <a:glow rad="622300">
                    <a:schemeClr val="tx1"/>
                  </a:glow>
                </a:effectLst>
              </a:rPr>
              <a:t>'"</a:t>
            </a:r>
            <a:r>
              <a:rPr lang="en-US" sz="3600" b="1" dirty="0" smtClean="0">
                <a:effectLst>
                  <a:glow rad="622300">
                    <a:schemeClr val="tx1"/>
                  </a:glow>
                </a:effectLst>
              </a:rPr>
              <a:t> </a:t>
            </a:r>
            <a:br>
              <a:rPr lang="en-US" sz="3600" b="1" dirty="0" smtClean="0">
                <a:effectLst>
                  <a:glow rad="622300">
                    <a:schemeClr val="tx1"/>
                  </a:glow>
                </a:effectLst>
              </a:rPr>
            </a:br>
            <a:r>
              <a:rPr lang="en-US" sz="3600" b="1" dirty="0" smtClean="0">
                <a:effectLst>
                  <a:glow rad="622300">
                    <a:schemeClr val="tx1"/>
                  </a:glow>
                </a:effectLst>
              </a:rPr>
              <a:t>(11:15 </a:t>
            </a:r>
            <a:r>
              <a:rPr lang="en-US" b="1" dirty="0" smtClean="0">
                <a:effectLst>
                  <a:glow rad="622300">
                    <a:schemeClr val="tx1"/>
                  </a:glow>
                </a:effectLst>
              </a:rPr>
              <a:t>NLT</a:t>
            </a:r>
            <a:r>
              <a:rPr lang="en-US" sz="3600" b="1" dirty="0" smtClean="0">
                <a:effectLst>
                  <a:glow rad="622300">
                    <a:schemeClr val="tx1"/>
                  </a:glow>
                </a:effectLst>
              </a:rPr>
              <a:t>) </a:t>
            </a:r>
            <a:endParaRPr lang="en-US" sz="3600" b="1" dirty="0">
              <a:effectLst>
                <a:glow rad="622300">
                  <a:schemeClr val="tx1"/>
                </a:glow>
              </a:effectLst>
            </a:endParaRPr>
          </a:p>
        </p:txBody>
      </p:sp>
    </p:spTree>
    <p:extLst>
      <p:ext uri="{BB962C8B-B14F-4D97-AF65-F5344CB8AC3E}">
        <p14:creationId xmlns:p14="http://schemas.microsoft.com/office/powerpoint/2010/main" val="398572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199"/>
            <a:ext cx="9102477" cy="1771203"/>
          </a:xfrm>
        </p:spPr>
        <p:txBody>
          <a:bodyPr vert="horz" lIns="91440" tIns="45720" rIns="91440" bIns="45720" rtlCol="0" anchor="ctr">
            <a:noAutofit/>
          </a:bodyPr>
          <a:lstStyle/>
          <a:p>
            <a:pPr eaLnBrk="1" hangingPunct="1">
              <a:spcBef>
                <a:spcPct val="20000"/>
              </a:spcBef>
              <a:buClr>
                <a:schemeClr val="accent1"/>
              </a:buClr>
              <a:buFont typeface="Wingdings" pitchFamily="2" charset="2"/>
              <a:buNone/>
            </a:pPr>
            <a:r>
              <a:rPr lang="en-US" sz="3200" b="1" kern="1200" dirty="0" smtClean="0">
                <a:solidFill>
                  <a:schemeClr val="bg1"/>
                </a:solidFill>
                <a:effectLst>
                  <a:glow rad="165100">
                    <a:schemeClr val="tx1"/>
                  </a:glow>
                </a:effectLst>
                <a:latin typeface="Arial"/>
                <a:ea typeface="+mn-ea"/>
                <a:cs typeface="Arial"/>
              </a:rPr>
              <a:t>"The </a:t>
            </a:r>
            <a:r>
              <a:rPr lang="en-US" sz="3200" b="1" kern="1200" dirty="0">
                <a:solidFill>
                  <a:schemeClr val="bg1"/>
                </a:solidFill>
                <a:effectLst>
                  <a:glow rad="165100">
                    <a:schemeClr val="tx1"/>
                  </a:glow>
                </a:effectLst>
                <a:latin typeface="Arial"/>
                <a:ea typeface="+mn-ea"/>
                <a:cs typeface="Arial"/>
              </a:rPr>
              <a:t>twenty-four elders sitting on their thrones before God fell with their faces to the ground and worshiped </a:t>
            </a:r>
            <a:r>
              <a:rPr lang="en-US" sz="3200" b="1" kern="1200" dirty="0" smtClean="0">
                <a:solidFill>
                  <a:schemeClr val="bg1"/>
                </a:solidFill>
                <a:effectLst>
                  <a:glow rad="165100">
                    <a:schemeClr val="tx1"/>
                  </a:glow>
                </a:effectLst>
                <a:latin typeface="Arial"/>
                <a:ea typeface="+mn-ea"/>
                <a:cs typeface="Arial"/>
              </a:rPr>
              <a:t>him" (11:16 </a:t>
            </a:r>
            <a:r>
              <a:rPr lang="en-US" sz="2800" b="1" kern="1200" dirty="0" smtClean="0">
                <a:solidFill>
                  <a:schemeClr val="bg1"/>
                </a:solidFill>
                <a:effectLst>
                  <a:glow rad="165100">
                    <a:schemeClr val="tx1"/>
                  </a:glow>
                </a:effectLst>
                <a:latin typeface="Arial"/>
                <a:ea typeface="+mn-ea"/>
                <a:cs typeface="Arial"/>
              </a:rPr>
              <a:t>NLT</a:t>
            </a:r>
            <a:r>
              <a:rPr lang="en-US" sz="3200" b="1" kern="1200" dirty="0" smtClean="0">
                <a:solidFill>
                  <a:schemeClr val="bg1"/>
                </a:solidFill>
                <a:effectLst>
                  <a:glow rad="165100">
                    <a:schemeClr val="tx1"/>
                  </a:glow>
                </a:effectLst>
                <a:latin typeface="Arial"/>
                <a:ea typeface="+mn-ea"/>
                <a:cs typeface="Arial"/>
              </a:rPr>
              <a:t>).</a:t>
            </a:r>
            <a:endParaRPr lang="en-US" sz="3200" b="1" kern="1200" dirty="0">
              <a:solidFill>
                <a:schemeClr val="bg1"/>
              </a:solidFill>
              <a:effectLst>
                <a:glow rad="165100">
                  <a:schemeClr val="tx1"/>
                </a:glow>
              </a:effectLst>
              <a:latin typeface="Arial"/>
              <a:ea typeface="+mn-ea"/>
              <a:cs typeface="Arial"/>
            </a:endParaRPr>
          </a:p>
        </p:txBody>
      </p:sp>
      <p:sp>
        <p:nvSpPr>
          <p:cNvPr id="5" name="Content Placeholder 1"/>
          <p:cNvSpPr txBox="1">
            <a:spLocks/>
          </p:cNvSpPr>
          <p:nvPr/>
        </p:nvSpPr>
        <p:spPr>
          <a:xfrm>
            <a:off x="2482012" y="1885888"/>
            <a:ext cx="6438472" cy="4791701"/>
          </a:xfrm>
          <a:prstGeom prst="rect">
            <a:avLst/>
          </a:prstGeom>
        </p:spPr>
        <p:txBody>
          <a:bodyPr vert="horz" lIns="91440" tIns="45720" rIns="91440" bIns="45720" rtlCol="0" anchor="t">
            <a:noAutofit/>
          </a:bodyPr>
          <a:lstStyle>
            <a:lvl1pPr indent="0" algn="r" defTabSz="914400">
              <a:spcBef>
                <a:spcPct val="20000"/>
              </a:spcBef>
              <a:buClr>
                <a:schemeClr val="accent1"/>
              </a:buClr>
              <a:buFont typeface="Wingdings" pitchFamily="2" charset="2"/>
              <a:buNone/>
              <a:defRPr sz="3600" b="1">
                <a:solidFill>
                  <a:schemeClr val="bg1"/>
                </a:solidFill>
                <a:effectLst>
                  <a:glow rad="165100">
                    <a:schemeClr val="tx1"/>
                  </a:glow>
                </a:effectLst>
                <a:latin typeface="Arial"/>
                <a:cs typeface="Arial"/>
              </a:defRPr>
            </a:lvl1pPr>
            <a:lvl2pPr marL="777240" indent="-365760" defTabSz="914400">
              <a:spcBef>
                <a:spcPct val="20000"/>
              </a:spcBef>
              <a:buClr>
                <a:schemeClr val="accent1"/>
              </a:buClr>
              <a:buFont typeface="Wingdings" pitchFamily="2" charset="2"/>
              <a:buChar char=""/>
              <a:defRPr sz="2200">
                <a:solidFill>
                  <a:schemeClr val="tx1">
                    <a:lumMod val="85000"/>
                    <a:lumOff val="15000"/>
                  </a:schemeClr>
                </a:solidFill>
              </a:defRPr>
            </a:lvl2pPr>
            <a:lvl3pPr marL="1143000" indent="-365760" defTabSz="914400">
              <a:spcBef>
                <a:spcPct val="20000"/>
              </a:spcBef>
              <a:buClr>
                <a:schemeClr val="accent1"/>
              </a:buClr>
              <a:buFont typeface="Wingdings" pitchFamily="2" charset="2"/>
              <a:buChar char=""/>
              <a:defRPr sz="2000">
                <a:solidFill>
                  <a:schemeClr val="tx1">
                    <a:lumMod val="85000"/>
                    <a:lumOff val="15000"/>
                  </a:schemeClr>
                </a:solidFill>
              </a:defRPr>
            </a:lvl3pPr>
            <a:lvl4pPr marL="1508760" indent="-320040" defTabSz="914400">
              <a:spcBef>
                <a:spcPct val="20000"/>
              </a:spcBef>
              <a:buClr>
                <a:schemeClr val="accent1"/>
              </a:buClr>
              <a:buFont typeface="Wingdings" pitchFamily="2" charset="2"/>
              <a:buChar char=""/>
              <a:defRPr>
                <a:solidFill>
                  <a:schemeClr val="tx1">
                    <a:lumMod val="85000"/>
                    <a:lumOff val="15000"/>
                  </a:schemeClr>
                </a:solidFill>
              </a:defRPr>
            </a:lvl4pPr>
            <a:lvl5pPr indent="-320040" defTabSz="914400">
              <a:spcBef>
                <a:spcPct val="20000"/>
              </a:spcBef>
              <a:buClr>
                <a:schemeClr val="accent1"/>
              </a:buClr>
              <a:buFont typeface="Wingdings" pitchFamily="2" charset="2"/>
              <a:buChar char=""/>
              <a:defRPr sz="1600">
                <a:solidFill>
                  <a:schemeClr val="tx1">
                    <a:lumMod val="85000"/>
                    <a:lumOff val="15000"/>
                  </a:schemeClr>
                </a:solidFill>
              </a:defRPr>
            </a:lvl5pPr>
            <a:lvl6pPr marL="2148840" indent="-274320" defTabSz="914400">
              <a:spcBef>
                <a:spcPts val="400"/>
              </a:spcBef>
              <a:buClr>
                <a:schemeClr val="accent1"/>
              </a:buClr>
              <a:buFont typeface="Wingdings" pitchFamily="2" charset="2"/>
              <a:buChar char=""/>
              <a:defRPr sz="1400"/>
            </a:lvl6pPr>
            <a:lvl7pPr marL="2468880" indent="-274320" defTabSz="914400">
              <a:spcBef>
                <a:spcPts val="400"/>
              </a:spcBef>
              <a:buClr>
                <a:schemeClr val="accent1"/>
              </a:buClr>
              <a:buFont typeface="Wingdings" pitchFamily="2" charset="2"/>
              <a:buChar char=""/>
              <a:defRPr sz="1400"/>
            </a:lvl7pPr>
            <a:lvl8pPr marL="2788920" indent="-274320" defTabSz="914400">
              <a:spcBef>
                <a:spcPts val="400"/>
              </a:spcBef>
              <a:buClr>
                <a:schemeClr val="accent1"/>
              </a:buClr>
              <a:buFont typeface="Wingdings" pitchFamily="2" charset="2"/>
              <a:buChar char=""/>
              <a:defRPr sz="1400"/>
            </a:lvl8pPr>
            <a:lvl9pPr marL="3108960" indent="-274320" defTabSz="914400">
              <a:spcBef>
                <a:spcPts val="400"/>
              </a:spcBef>
              <a:buClr>
                <a:schemeClr val="accent1"/>
              </a:buClr>
              <a:buFont typeface="Wingdings" pitchFamily="2" charset="2"/>
              <a:buChar char=""/>
              <a:defRPr sz="1400"/>
            </a:lvl9pPr>
          </a:lstStyle>
          <a:p>
            <a:r>
              <a:rPr lang="en-US" sz="3200" baseline="30000" dirty="0" smtClean="0">
                <a:effectLst>
                  <a:glow rad="279400">
                    <a:schemeClr val="tx1"/>
                  </a:glow>
                </a:effectLst>
              </a:rPr>
              <a:t>17</a:t>
            </a:r>
            <a:r>
              <a:rPr lang="en-US" sz="3200" dirty="0" smtClean="0">
                <a:effectLst>
                  <a:glow rad="279400">
                    <a:schemeClr val="tx1"/>
                  </a:glow>
                </a:effectLst>
              </a:rPr>
              <a:t>And </a:t>
            </a:r>
            <a:r>
              <a:rPr lang="en-US" sz="3200" dirty="0">
                <a:effectLst>
                  <a:glow rad="279400">
                    <a:schemeClr val="tx1"/>
                  </a:glow>
                </a:effectLst>
              </a:rPr>
              <a:t>they said, </a:t>
            </a:r>
          </a:p>
          <a:p>
            <a:r>
              <a:rPr lang="en-US" sz="3200" dirty="0">
                <a:effectLst>
                  <a:glow rad="279400">
                    <a:schemeClr val="tx1"/>
                  </a:glow>
                </a:effectLst>
              </a:rPr>
              <a:t>	 </a:t>
            </a:r>
            <a:r>
              <a:rPr lang="en-US" sz="3200" dirty="0" smtClean="0">
                <a:effectLst>
                  <a:glow rad="279400">
                    <a:schemeClr val="tx1"/>
                  </a:glow>
                </a:effectLst>
              </a:rPr>
              <a:t>"We </a:t>
            </a:r>
            <a:r>
              <a:rPr lang="en-US" sz="3200" dirty="0">
                <a:effectLst>
                  <a:glow rad="279400">
                    <a:schemeClr val="tx1"/>
                  </a:glow>
                </a:effectLst>
              </a:rPr>
              <a:t>give thanks to you, </a:t>
            </a:r>
            <a:r>
              <a:rPr lang="en-US" sz="3200" dirty="0" smtClean="0">
                <a:effectLst>
                  <a:glow rad="279400">
                    <a:schemeClr val="tx1"/>
                  </a:glow>
                </a:effectLst>
              </a:rPr>
              <a:t/>
            </a:r>
            <a:br>
              <a:rPr lang="en-US" sz="3200" dirty="0" smtClean="0">
                <a:effectLst>
                  <a:glow rad="279400">
                    <a:schemeClr val="tx1"/>
                  </a:glow>
                </a:effectLst>
              </a:rPr>
            </a:br>
            <a:r>
              <a:rPr lang="en-US" sz="3200" dirty="0" smtClean="0">
                <a:effectLst>
                  <a:glow rad="279400">
                    <a:schemeClr val="tx1"/>
                  </a:glow>
                </a:effectLst>
              </a:rPr>
              <a:t>Lord </a:t>
            </a:r>
            <a:r>
              <a:rPr lang="en-US" sz="3200" dirty="0">
                <a:effectLst>
                  <a:glow rad="279400">
                    <a:schemeClr val="tx1"/>
                  </a:glow>
                </a:effectLst>
              </a:rPr>
              <a:t>God, the Almighty, </a:t>
            </a:r>
            <a:r>
              <a:rPr lang="en-US" sz="3200" dirty="0" smtClean="0">
                <a:effectLst>
                  <a:glow rad="279400">
                    <a:schemeClr val="tx1"/>
                  </a:glow>
                </a:effectLst>
              </a:rPr>
              <a:t/>
            </a:r>
            <a:br>
              <a:rPr lang="en-US" sz="3200" dirty="0" smtClean="0">
                <a:effectLst>
                  <a:glow rad="279400">
                    <a:schemeClr val="tx1"/>
                  </a:glow>
                </a:effectLst>
              </a:rPr>
            </a:br>
            <a:r>
              <a:rPr lang="en-US" sz="3200" dirty="0" smtClean="0">
                <a:effectLst>
                  <a:glow rad="279400">
                    <a:schemeClr val="tx1"/>
                  </a:glow>
                </a:effectLst>
              </a:rPr>
              <a:t>the </a:t>
            </a:r>
            <a:r>
              <a:rPr lang="en-US" sz="3200" dirty="0">
                <a:effectLst>
                  <a:glow rad="279400">
                    <a:schemeClr val="tx1"/>
                  </a:glow>
                </a:effectLst>
              </a:rPr>
              <a:t>one who is </a:t>
            </a:r>
            <a:r>
              <a:rPr lang="en-US" sz="3200" dirty="0" smtClean="0">
                <a:effectLst>
                  <a:glow rad="279400">
                    <a:schemeClr val="tx1"/>
                  </a:glow>
                </a:effectLst>
              </a:rPr>
              <a:t/>
            </a:r>
            <a:br>
              <a:rPr lang="en-US" sz="3200" dirty="0" smtClean="0">
                <a:effectLst>
                  <a:glow rad="279400">
                    <a:schemeClr val="tx1"/>
                  </a:glow>
                </a:effectLst>
              </a:rPr>
            </a:br>
            <a:r>
              <a:rPr lang="en-US" sz="3200" dirty="0" smtClean="0">
                <a:effectLst>
                  <a:glow rad="279400">
                    <a:schemeClr val="tx1"/>
                  </a:glow>
                </a:effectLst>
              </a:rPr>
              <a:t>and </a:t>
            </a:r>
            <a:r>
              <a:rPr lang="en-US" sz="3200" dirty="0">
                <a:effectLst>
                  <a:glow rad="279400">
                    <a:schemeClr val="tx1"/>
                  </a:glow>
                </a:effectLst>
              </a:rPr>
              <a:t>who always was, </a:t>
            </a:r>
            <a:r>
              <a:rPr lang="en-US" sz="3200" dirty="0" smtClean="0">
                <a:effectLst>
                  <a:glow rad="279400">
                    <a:schemeClr val="tx1"/>
                  </a:glow>
                </a:effectLst>
              </a:rPr>
              <a:t/>
            </a:r>
            <a:br>
              <a:rPr lang="en-US" sz="3200" dirty="0" smtClean="0">
                <a:effectLst>
                  <a:glow rad="279400">
                    <a:schemeClr val="tx1"/>
                  </a:glow>
                </a:effectLst>
              </a:rPr>
            </a:br>
            <a:r>
              <a:rPr lang="en-US" sz="3200" dirty="0" smtClean="0">
                <a:effectLst>
                  <a:glow rad="279400">
                    <a:schemeClr val="tx1"/>
                  </a:glow>
                </a:effectLst>
              </a:rPr>
              <a:t>for </a:t>
            </a:r>
            <a:r>
              <a:rPr lang="en-US" sz="3200" dirty="0">
                <a:effectLst>
                  <a:glow rad="279400">
                    <a:schemeClr val="tx1"/>
                  </a:glow>
                </a:effectLst>
              </a:rPr>
              <a:t>now you have assumed your great </a:t>
            </a:r>
            <a:r>
              <a:rPr lang="en-US" sz="3200" dirty="0" smtClean="0">
                <a:effectLst>
                  <a:glow rad="279400">
                    <a:schemeClr val="tx1"/>
                  </a:glow>
                </a:effectLst>
              </a:rPr>
              <a:t>power </a:t>
            </a:r>
          </a:p>
          <a:p>
            <a:r>
              <a:rPr lang="en-US" sz="3200" dirty="0" smtClean="0">
                <a:effectLst>
                  <a:glow rad="279400">
                    <a:schemeClr val="tx1"/>
                  </a:glow>
                </a:effectLst>
              </a:rPr>
              <a:t>		 and have begun to </a:t>
            </a:r>
            <a:r>
              <a:rPr lang="en-US" sz="3200" dirty="0" smtClean="0">
                <a:solidFill>
                  <a:srgbClr val="FFFF00"/>
                </a:solidFill>
                <a:effectLst>
                  <a:glow rad="279400">
                    <a:schemeClr val="tx1"/>
                  </a:glow>
                </a:effectLst>
              </a:rPr>
              <a:t>reign</a:t>
            </a:r>
            <a:r>
              <a:rPr lang="en-US" sz="3200" dirty="0" smtClean="0">
                <a:effectLst>
                  <a:glow rad="279400">
                    <a:schemeClr val="tx1"/>
                  </a:glow>
                </a:effectLst>
              </a:rPr>
              <a:t>."</a:t>
            </a:r>
            <a:endParaRPr lang="en-US" sz="3200" dirty="0">
              <a:effectLst>
                <a:glow rad="279400">
                  <a:schemeClr val="tx1"/>
                </a:glow>
              </a:effectLst>
            </a:endParaRPr>
          </a:p>
        </p:txBody>
      </p:sp>
    </p:spTree>
    <p:extLst>
      <p:ext uri="{BB962C8B-B14F-4D97-AF65-F5344CB8AC3E}">
        <p14:creationId xmlns:p14="http://schemas.microsoft.com/office/powerpoint/2010/main" val="59513851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143999"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1" y="38483"/>
            <a:ext cx="9144000" cy="384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defTabSz="914400" rtl="0" eaLnBrk="1" fontAlgn="base" latinLnBrk="0" hangingPunct="1">
              <a:lnSpc>
                <a:spcPct val="100000"/>
              </a:lnSpc>
              <a:spcBef>
                <a:spcPct val="20000"/>
              </a:spcBef>
              <a:spcAft>
                <a:spcPct val="0"/>
              </a:spcAft>
              <a:buClr>
                <a:srgbClr val="BBE0E3"/>
              </a:buClr>
              <a:buSzTx/>
              <a:buFont typeface="Wingdings" pitchFamily="2" charset="2"/>
              <a:buNone/>
              <a:tabLst/>
              <a:defRPr/>
            </a:pPr>
            <a:r>
              <a:rPr kumimoji="0" lang="en-US" sz="3200" b="1" i="0" u="none" strike="noStrike" kern="1200" cap="none" spc="0" normalizeH="0" baseline="30000" noProof="0" dirty="0" smtClean="0">
                <a:ln>
                  <a:noFill/>
                </a:ln>
                <a:solidFill>
                  <a:srgbClr val="FFFFFF"/>
                </a:solidFill>
                <a:effectLst>
                  <a:glow rad="304800">
                    <a:srgbClr val="000000"/>
                  </a:glow>
                </a:effectLst>
                <a:uLnTx/>
                <a:uFillTx/>
                <a:latin typeface="Arial"/>
                <a:ea typeface="ヒラギノ角ゴ Pro W3"/>
                <a:cs typeface="Arial"/>
              </a:rPr>
              <a:t>18</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The nations were filled with wrath, but now the time of your wrath has come. It is time to </a:t>
            </a:r>
            <a:r>
              <a:rPr kumimoji="0" lang="en-US" sz="3200" b="1" i="0" u="none" strike="noStrike" kern="1200" cap="none" spc="0" normalizeH="0" baseline="0" noProof="0" dirty="0" smtClean="0">
                <a:ln>
                  <a:noFill/>
                </a:ln>
                <a:solidFill>
                  <a:srgbClr val="FFFF00"/>
                </a:solidFill>
                <a:effectLst>
                  <a:glow rad="304800">
                    <a:srgbClr val="000000"/>
                  </a:glow>
                </a:effectLst>
                <a:uLnTx/>
                <a:uFillTx/>
                <a:latin typeface="Arial"/>
                <a:ea typeface="ヒラギノ角ゴ Pro W3"/>
                <a:cs typeface="Arial"/>
              </a:rPr>
              <a:t>judge</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 the dead and </a:t>
            </a:r>
            <a:r>
              <a:rPr kumimoji="0" lang="en-US" sz="3200" b="1" i="0" u="none" strike="noStrike" kern="1200" cap="none" spc="0" normalizeH="0" baseline="0" noProof="0" dirty="0" smtClean="0">
                <a:ln>
                  <a:noFill/>
                </a:ln>
                <a:solidFill>
                  <a:srgbClr val="CCFFCC"/>
                </a:solidFill>
                <a:effectLst>
                  <a:glow rad="304800">
                    <a:srgbClr val="000000"/>
                  </a:glow>
                </a:effectLst>
                <a:uLnTx/>
                <a:uFillTx/>
                <a:latin typeface="Arial"/>
                <a:ea typeface="ヒラギノ角ゴ Pro W3"/>
                <a:cs typeface="Arial"/>
              </a:rPr>
              <a:t>reward</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 your servants the prophets, as well as your holy people, and all who fear your name, from the least to the greatest. It is time to </a:t>
            </a:r>
            <a:r>
              <a:rPr kumimoji="0" lang="en-US" sz="3200" b="1" i="0" u="none" strike="noStrike" kern="1200" cap="none" spc="0" normalizeH="0" baseline="0" noProof="0" dirty="0" smtClean="0">
                <a:ln>
                  <a:noFill/>
                </a:ln>
                <a:solidFill>
                  <a:srgbClr val="FFFF00"/>
                </a:solidFill>
                <a:effectLst>
                  <a:glow rad="304800">
                    <a:srgbClr val="000000"/>
                  </a:glow>
                </a:effectLst>
                <a:uLnTx/>
                <a:uFillTx/>
                <a:latin typeface="Arial"/>
                <a:ea typeface="ヒラギノ角ゴ Pro W3"/>
                <a:cs typeface="Arial"/>
              </a:rPr>
              <a:t>destroy</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 all who have caused destruction on the earth</a:t>
            </a:r>
            <a:r>
              <a:rPr kumimoji="0" lang="fr-FR"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 (11:18 </a:t>
            </a:r>
            <a:r>
              <a:rPr kumimoji="0" lang="en-US" sz="28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NLT</a:t>
            </a:r>
            <a:r>
              <a:rPr kumimoji="0" lang="en-US" sz="3200" b="1" i="0" u="none" strike="noStrike" kern="1200" cap="none" spc="0" normalizeH="0" baseline="0" noProof="0" dirty="0" smtClean="0">
                <a:ln>
                  <a:noFill/>
                </a:ln>
                <a:solidFill>
                  <a:srgbClr val="FFFFFF"/>
                </a:solidFill>
                <a:effectLst>
                  <a:glow rad="304800">
                    <a:srgbClr val="000000"/>
                  </a:glow>
                </a:effectLst>
                <a:uLnTx/>
                <a:uFillTx/>
                <a:latin typeface="Arial"/>
                <a:ea typeface="ヒラギノ角ゴ Pro W3"/>
                <a:cs typeface="Arial"/>
              </a:rPr>
              <a:t>)</a:t>
            </a:r>
            <a:endParaRPr kumimoji="0" lang="en-US" sz="3200" b="1" i="0" u="none" strike="noStrike" kern="1200" cap="none" spc="0" normalizeH="0" baseline="0" noProof="0" dirty="0">
              <a:ln>
                <a:noFill/>
              </a:ln>
              <a:solidFill>
                <a:srgbClr val="FFFFFF"/>
              </a:solidFill>
              <a:effectLst>
                <a:glow rad="304800">
                  <a:srgbClr val="000000"/>
                </a:glow>
              </a:effectLst>
              <a:uLnTx/>
              <a:uFillTx/>
              <a:latin typeface="Arial"/>
              <a:ea typeface="ヒラギノ角ゴ Pro W3"/>
              <a:cs typeface="Arial"/>
            </a:endParaRPr>
          </a:p>
        </p:txBody>
      </p:sp>
    </p:spTree>
    <p:extLst>
      <p:ext uri="{BB962C8B-B14F-4D97-AF65-F5344CB8AC3E}">
        <p14:creationId xmlns:p14="http://schemas.microsoft.com/office/powerpoint/2010/main" val="34340976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Arial" charset="0"/>
            </a:endParaRPr>
          </a:p>
        </p:txBody>
      </p:sp>
      <p:sp>
        <p:nvSpPr>
          <p:cNvPr id="99331" name="Rectangle 2"/>
          <p:cNvSpPr>
            <a:spLocks noGrp="1" noChangeArrowheads="1"/>
          </p:cNvSpPr>
          <p:nvPr>
            <p:ph type="ctrTitle"/>
          </p:nvPr>
        </p:nvSpPr>
        <p:spPr>
          <a:xfrm>
            <a:off x="5651500" y="457200"/>
            <a:ext cx="3097213" cy="3692525"/>
          </a:xfrm>
        </p:spPr>
        <p:txBody>
          <a:bodyPr/>
          <a:lstStyle/>
          <a:p>
            <a:pPr algn="l"/>
            <a:r>
              <a:rPr lang="en-US" altLang="ja-JP" b="1" dirty="0" smtClean="0">
                <a:latin typeface="Arial" charset="0"/>
                <a:ea typeface="ＭＳ Ｐゴシック" charset="0"/>
              </a:rPr>
              <a:t>"I </a:t>
            </a:r>
            <a:r>
              <a:rPr lang="en-US" altLang="ja-JP" b="1" dirty="0">
                <a:latin typeface="Arial" charset="0"/>
                <a:ea typeface="ＭＳ Ｐゴシック" charset="0"/>
              </a:rPr>
              <a:t>saw a door opened</a:t>
            </a:r>
            <a:r>
              <a:rPr lang="en-US" altLang="ja-JP" b="1" dirty="0" smtClean="0">
                <a:latin typeface="Arial" charset="0"/>
                <a:ea typeface="ＭＳ Ｐゴシック" charset="0"/>
              </a:rPr>
              <a:t>…" </a:t>
            </a:r>
            <a:r>
              <a:rPr lang="en-US" altLang="ja-JP" b="1" dirty="0">
                <a:latin typeface="Arial" charset="0"/>
                <a:ea typeface="ＭＳ Ｐゴシック" charset="0"/>
              </a:rPr>
              <a:t>(4:1)</a:t>
            </a:r>
            <a:endParaRPr lang="en-US" b="1" dirty="0">
              <a:latin typeface="Arial" charset="0"/>
              <a:ea typeface="ＭＳ Ｐゴシック" charset="0"/>
            </a:endParaRPr>
          </a:p>
        </p:txBody>
      </p:sp>
      <p:pic>
        <p:nvPicPr>
          <p:cNvPr id="99332" name="Picture 1" descr="04 The Open Door to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095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1093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smtClean="0">
                <a:effectLst>
                  <a:glow rad="228600">
                    <a:schemeClr val="tx1">
                      <a:alpha val="75000"/>
                    </a:schemeClr>
                  </a:glow>
                </a:effectLst>
                <a:latin typeface="Arial" charset="0"/>
                <a:ea typeface="ＭＳ Ｐゴシック" charset="0"/>
                <a:cs typeface="ＭＳ Ｐゴシック" charset="0"/>
              </a:rPr>
              <a:t>Heaven</a:t>
            </a:r>
            <a:r>
              <a:rPr lang="fr-FR" sz="3600" b="1" dirty="0" smtClean="0">
                <a:effectLst>
                  <a:glow rad="228600">
                    <a:schemeClr val="tx1">
                      <a:alpha val="75000"/>
                    </a:schemeClr>
                  </a:glow>
                </a:effectLst>
                <a:latin typeface="Arial" charset="0"/>
                <a:ea typeface="ＭＳ Ｐゴシック" charset="0"/>
                <a:cs typeface="ＭＳ Ｐゴシック" charset="0"/>
              </a:rPr>
              <a:t>'</a:t>
            </a:r>
            <a:r>
              <a:rPr lang="en-US" sz="3600" b="1" dirty="0" smtClean="0">
                <a:effectLst>
                  <a:glow rad="228600">
                    <a:schemeClr val="tx1">
                      <a:alpha val="75000"/>
                    </a:schemeClr>
                  </a:glow>
                </a:effectLst>
                <a:latin typeface="Arial" charset="0"/>
                <a:ea typeface="ＭＳ Ｐゴシック" charset="0"/>
                <a:cs typeface="ＭＳ Ｐゴシック" charset="0"/>
              </a:rPr>
              <a:t>s </a:t>
            </a:r>
            <a:r>
              <a:rPr lang="en-US" sz="3600" b="1" dirty="0">
                <a:effectLst>
                  <a:glow rad="228600">
                    <a:schemeClr val="tx1">
                      <a:alpha val="75000"/>
                    </a:schemeClr>
                  </a:glow>
                </a:effectLst>
                <a:latin typeface="Arial" charset="0"/>
                <a:ea typeface="ＭＳ Ｐゴシック" charset="0"/>
                <a:cs typeface="ＭＳ Ｐゴシック" charset="0"/>
              </a:rPr>
              <a:t>Temple (11:19a)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in heaven, the Temple of God was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opened…"</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200490" y="14198"/>
            <a:ext cx="952026" cy="555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228600">
                    <a:schemeClr val="tx1">
                      <a:alpha val="75000"/>
                    </a:schemeClr>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2400" dirty="0">
                <a:solidFill>
                  <a:srgbClr val="FFFFFF"/>
                </a:solidFill>
                <a:effectLst>
                  <a:glow rad="228600">
                    <a:srgbClr val="000000">
                      <a:alpha val="75000"/>
                    </a:srgbClr>
                  </a:glow>
                </a:effectLst>
                <a:ea typeface="ＭＳ Ｐゴシック" charset="0"/>
                <a:cs typeface="ＭＳ Ｐゴシック" charset="0"/>
              </a:rPr>
              <a:t>383</a:t>
            </a:r>
          </a:p>
        </p:txBody>
      </p:sp>
    </p:spTree>
    <p:extLst>
      <p:ext uri="{BB962C8B-B14F-4D97-AF65-F5344CB8AC3E}">
        <p14:creationId xmlns:p14="http://schemas.microsoft.com/office/powerpoint/2010/main" val="4272926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06713" y="17463"/>
            <a:ext cx="6237287"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en-US" sz="4000" b="1" dirty="0" smtClean="0">
                <a:latin typeface="Arial" charset="0"/>
                <a:ea typeface="ＭＳ Ｐゴシック" charset="0"/>
                <a:cs typeface="ＭＳ Ｐゴシック" charset="0"/>
              </a:rPr>
              <a:t>The Ark (</a:t>
            </a:r>
            <a:r>
              <a:rPr lang="en-US" sz="4000" b="1" dirty="0">
                <a:latin typeface="Arial" charset="0"/>
                <a:ea typeface="ＭＳ Ｐゴシック" charset="0"/>
                <a:cs typeface="ＭＳ Ｐゴシック" charset="0"/>
              </a:rPr>
              <a:t>11</a:t>
            </a:r>
            <a:r>
              <a:rPr lang="en-US" sz="4000" b="1" dirty="0" smtClean="0">
                <a:latin typeface="Arial" charset="0"/>
                <a:ea typeface="ＭＳ Ｐゴシック" charset="0"/>
                <a:cs typeface="ＭＳ Ｐゴシック" charset="0"/>
              </a:rPr>
              <a:t>:19b)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"…and </a:t>
            </a: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Ark of his covenant could be seen inside the </a:t>
            </a:r>
            <a:r>
              <a:rPr lang="en-US" b="1" baseline="30000"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Temple…"</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12634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163" y="-7938"/>
            <a:ext cx="9093201" cy="675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323850" y="144463"/>
            <a:ext cx="2952750" cy="1844675"/>
          </a:xfrm>
          <a:noFill/>
          <a:ln>
            <a:noFill/>
          </a:ln>
          <a:effectLst>
            <a:outerShdw blurRad="63500" dist="35921" dir="2700000" algn="ctr" rotWithShape="0">
              <a:schemeClr val="tx2">
                <a:alpha val="74998"/>
              </a:schemeClr>
            </a:outerShdw>
          </a:effectLst>
        </p:spPr>
        <p:txBody>
          <a:bodyPr anchor="ctr"/>
          <a:lstStyle/>
          <a:p>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Lightning &amp; Hail (11:19c)</a:t>
            </a:r>
          </a:p>
        </p:txBody>
      </p:sp>
      <p:sp>
        <p:nvSpPr>
          <p:cNvPr id="6" name="Rectangle 2"/>
          <p:cNvSpPr txBox="1">
            <a:spLocks noChangeArrowheads="1"/>
          </p:cNvSpPr>
          <p:nvPr/>
        </p:nvSpPr>
        <p:spPr bwMode="auto">
          <a:xfrm>
            <a:off x="58738" y="2636838"/>
            <a:ext cx="3671887"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defPPr>
              <a:defRPr lang="en-US"/>
            </a:defPPr>
            <a:lvl1pPr algn="ctr">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mtClean="0">
                <a:ea typeface="ＭＳ Ｐゴシック" charset="0"/>
                <a:cs typeface="ＭＳ Ｐゴシック" charset="0"/>
              </a:rPr>
              <a:t>"Lightning </a:t>
            </a:r>
            <a:r>
              <a:rPr lang="en-US" dirty="0">
                <a:ea typeface="ＭＳ Ｐゴシック" charset="0"/>
                <a:cs typeface="ＭＳ Ｐゴシック" charset="0"/>
              </a:rPr>
              <a:t>flashed, thunder crashed and roared, and there was an earthquake and a terrible </a:t>
            </a:r>
            <a:r>
              <a:rPr lang="en-US">
                <a:ea typeface="ＭＳ Ｐゴシック" charset="0"/>
                <a:cs typeface="ＭＳ Ｐゴシック" charset="0"/>
              </a:rPr>
              <a:t>hailstorm</a:t>
            </a:r>
            <a:r>
              <a:rPr lang="en-US" smtClean="0">
                <a:ea typeface="ＭＳ Ｐゴシック" charset="0"/>
                <a:cs typeface="ＭＳ Ｐゴシック" charset="0"/>
              </a:rPr>
              <a:t>."</a:t>
            </a:r>
            <a:endParaRPr lang="en-US" dirty="0">
              <a:ea typeface="ＭＳ Ｐゴシック" charset="0"/>
              <a:cs typeface="ＭＳ Ｐゴシック" charset="0"/>
            </a:endParaRPr>
          </a:p>
        </p:txBody>
      </p:sp>
      <p:pic>
        <p:nvPicPr>
          <p:cNvPr id="936964" name="Picture 2" descr="rev 11 Hail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00613" y="362108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2507681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6000" b="1" dirty="0" smtClean="0">
                <a:solidFill>
                  <a:srgbClr val="FFFFFF"/>
                </a:solidFill>
                <a:effectLst>
                  <a:glow rad="139700">
                    <a:srgbClr val="000000"/>
                  </a:glow>
                  <a:outerShdw blurRad="38100" dist="38100" dir="2700000" algn="tl">
                    <a:srgbClr val="000000">
                      <a:alpha val="43137"/>
                    </a:srgbClr>
                  </a:outerShdw>
                </a:effectLst>
                <a:latin typeface="Tahoma"/>
              </a:rPr>
              <a:t>Three evidences of…</a:t>
            </a:r>
            <a:endParaRPr lang="en-US" sz="6000" b="1" dirty="0">
              <a:solidFill>
                <a:srgbClr val="FFFFFF"/>
              </a:solidFill>
              <a:effectLst>
                <a:glow rad="139700">
                  <a:srgbClr val="000000"/>
                </a:glow>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1595570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754436"/>
            <a:ext cx="8446535" cy="2633144"/>
          </a:xfrm>
        </p:spPr>
        <p:txBody>
          <a:bodyPr anchor="t">
            <a:noAutofit/>
          </a:bodyPr>
          <a:lstStyle/>
          <a:p>
            <a:pPr marL="0" indent="0" algn="r">
              <a:buNone/>
            </a:pPr>
            <a:r>
              <a:rPr lang="en-US" sz="5400" b="1" dirty="0">
                <a:solidFill>
                  <a:schemeClr val="bg1"/>
                </a:solidFill>
                <a:effectLst>
                  <a:glow rad="165100">
                    <a:schemeClr val="tx1"/>
                  </a:glow>
                </a:effectLst>
                <a:latin typeface="Arial"/>
                <a:cs typeface="Arial"/>
              </a:rPr>
              <a:t>Jesus will </a:t>
            </a:r>
            <a:r>
              <a:rPr lang="en-US" sz="5400" b="1" dirty="0" smtClean="0">
                <a:solidFill>
                  <a:schemeClr val="bg1"/>
                </a:solidFill>
                <a:effectLst>
                  <a:glow rad="165100">
                    <a:schemeClr val="tx1"/>
                  </a:glow>
                </a:effectLst>
                <a:latin typeface="Arial"/>
                <a:cs typeface="Arial"/>
              </a:rPr>
              <a:t/>
            </a:r>
            <a:br>
              <a:rPr lang="en-US" sz="5400" b="1" dirty="0" smtClean="0">
                <a:solidFill>
                  <a:schemeClr val="bg1"/>
                </a:solidFill>
                <a:effectLst>
                  <a:glow rad="165100">
                    <a:schemeClr val="tx1"/>
                  </a:glow>
                </a:effectLst>
                <a:latin typeface="Arial"/>
                <a:cs typeface="Arial"/>
              </a:rPr>
            </a:br>
            <a:r>
              <a:rPr lang="en-US" sz="5400" b="1" dirty="0" smtClean="0">
                <a:solidFill>
                  <a:srgbClr val="FFFF00"/>
                </a:solidFill>
                <a:effectLst>
                  <a:glow rad="165100">
                    <a:schemeClr val="tx1"/>
                  </a:glow>
                </a:effectLst>
                <a:latin typeface="Arial"/>
                <a:cs typeface="Arial"/>
              </a:rPr>
              <a:t>protect</a:t>
            </a:r>
            <a:r>
              <a:rPr lang="en-US" sz="5400" b="1" dirty="0" smtClean="0">
                <a:solidFill>
                  <a:schemeClr val="bg1"/>
                </a:solidFill>
                <a:effectLst>
                  <a:glow rad="165100">
                    <a:schemeClr val="tx1"/>
                  </a:glow>
                </a:effectLst>
                <a:latin typeface="Arial"/>
                <a:cs typeface="Arial"/>
              </a:rPr>
              <a:t> </a:t>
            </a:r>
            <a:r>
              <a:rPr lang="en-US" sz="5400" b="1" dirty="0">
                <a:solidFill>
                  <a:schemeClr val="bg1"/>
                </a:solidFill>
                <a:effectLst>
                  <a:glow rad="165100">
                    <a:schemeClr val="tx1"/>
                  </a:glow>
                </a:effectLst>
                <a:latin typeface="Arial"/>
                <a:cs typeface="Arial"/>
              </a:rPr>
              <a:t>believers </a:t>
            </a:r>
            <a:r>
              <a:rPr lang="en-US" sz="5400" b="1" dirty="0" smtClean="0">
                <a:solidFill>
                  <a:schemeClr val="bg1"/>
                </a:solidFill>
                <a:effectLst>
                  <a:glow rad="165100">
                    <a:schemeClr val="tx1"/>
                  </a:glow>
                </a:effectLst>
                <a:latin typeface="Arial"/>
                <a:cs typeface="Arial"/>
              </a:rPr>
              <a:t/>
            </a:r>
            <a:br>
              <a:rPr lang="en-US" sz="5400" b="1" dirty="0" smtClean="0">
                <a:solidFill>
                  <a:schemeClr val="bg1"/>
                </a:solidFill>
                <a:effectLst>
                  <a:glow rad="165100">
                    <a:schemeClr val="tx1"/>
                  </a:glow>
                </a:effectLst>
                <a:latin typeface="Arial"/>
                <a:cs typeface="Arial"/>
              </a:rPr>
            </a:br>
            <a:r>
              <a:rPr lang="en-US" sz="5400" b="1" dirty="0" smtClean="0">
                <a:solidFill>
                  <a:schemeClr val="bg1"/>
                </a:solidFill>
                <a:effectLst>
                  <a:glow rad="165100">
                    <a:schemeClr val="tx1"/>
                  </a:glow>
                </a:effectLst>
                <a:latin typeface="Arial"/>
                <a:cs typeface="Arial"/>
              </a:rPr>
              <a:t>and </a:t>
            </a:r>
            <a:r>
              <a:rPr lang="en-US" sz="5400" b="1" dirty="0">
                <a:solidFill>
                  <a:srgbClr val="FFFF00"/>
                </a:solidFill>
                <a:effectLst>
                  <a:glow rad="165100">
                    <a:schemeClr val="tx1"/>
                  </a:glow>
                </a:effectLst>
                <a:latin typeface="Arial"/>
                <a:cs typeface="Arial"/>
              </a:rPr>
              <a:t>judge</a:t>
            </a:r>
            <a:r>
              <a:rPr lang="en-US" sz="5400" b="1" dirty="0">
                <a:solidFill>
                  <a:schemeClr val="bg1"/>
                </a:solidFill>
                <a:effectLst>
                  <a:glow rad="165100">
                    <a:schemeClr val="tx1"/>
                  </a:glow>
                </a:effectLst>
                <a:latin typeface="Arial"/>
                <a:cs typeface="Arial"/>
              </a:rPr>
              <a:t> unbelievers </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lgn="r">
              <a:buNone/>
            </a:pPr>
            <a:endParaRPr lang="en-US" sz="3600" b="1" dirty="0">
              <a:solidFill>
                <a:schemeClr val="bg1"/>
              </a:solidFill>
              <a:effectLst>
                <a:glow rad="165100">
                  <a:schemeClr val="tx1"/>
                </a:glow>
              </a:effectLst>
              <a:latin typeface="Arial"/>
              <a:cs typeface="Arial"/>
            </a:endParaRPr>
          </a:p>
        </p:txBody>
      </p:sp>
      <p:sp>
        <p:nvSpPr>
          <p:cNvPr id="7" name="Content Placeholder 1"/>
          <p:cNvSpPr txBox="1">
            <a:spLocks/>
          </p:cNvSpPr>
          <p:nvPr/>
        </p:nvSpPr>
        <p:spPr>
          <a:xfrm>
            <a:off x="0" y="-57366"/>
            <a:ext cx="575288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r>
              <a:rPr lang="en-US" sz="4800" b="1" dirty="0" smtClean="0">
                <a:solidFill>
                  <a:schemeClr val="bg1"/>
                </a:solidFill>
                <a:effectLst>
                  <a:glow rad="165100">
                    <a:schemeClr val="tx1"/>
                  </a:glow>
                </a:effectLst>
                <a:latin typeface="Arial"/>
                <a:cs typeface="Arial"/>
              </a:rPr>
              <a:t>The Main Idea:</a:t>
            </a:r>
            <a:endParaRPr lang="en-US" sz="4800" b="1" dirty="0">
              <a:solidFill>
                <a:schemeClr val="bg1"/>
              </a:solidFill>
              <a:effectLst>
                <a:glow rad="165100">
                  <a:schemeClr val="tx1"/>
                </a:glow>
              </a:effectLst>
              <a:latin typeface="Arial"/>
              <a:cs typeface="Arial"/>
            </a:endParaRPr>
          </a:p>
        </p:txBody>
      </p:sp>
    </p:spTree>
    <p:extLst>
      <p:ext uri="{BB962C8B-B14F-4D97-AF65-F5344CB8AC3E}">
        <p14:creationId xmlns:p14="http://schemas.microsoft.com/office/powerpoint/2010/main" val="40217962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smtClean="0">
                <a:effectLst>
                  <a:glow rad="177800">
                    <a:schemeClr val="tx1"/>
                  </a:glow>
                </a:effectLst>
                <a:latin typeface="Arial" charset="0"/>
                <a:ea typeface="ＭＳ Ｐゴシック" charset="0"/>
              </a:rPr>
              <a:t>I. </a:t>
            </a:r>
            <a:r>
              <a:rPr lang="en-US" b="1" dirty="0" smtClean="0">
                <a:solidFill>
                  <a:srgbClr val="FFFF00"/>
                </a:solidFill>
                <a:effectLst>
                  <a:glow rad="177800">
                    <a:schemeClr val="tx1"/>
                  </a:glow>
                </a:effectLst>
                <a:latin typeface="Arial" charset="0"/>
                <a:ea typeface="ＭＳ Ｐゴシック" charset="0"/>
              </a:rPr>
              <a:t>Jesus</a:t>
            </a:r>
            <a:r>
              <a:rPr lang="en-US" b="1" dirty="0" smtClean="0">
                <a:effectLst>
                  <a:glow rad="177800">
                    <a:schemeClr val="tx1"/>
                  </a:glow>
                </a:effectLst>
                <a:latin typeface="Arial" charset="0"/>
                <a:ea typeface="ＭＳ Ｐゴシック" charset="0"/>
              </a:rPr>
              <a:t> will show God</a:t>
            </a:r>
            <a:r>
              <a:rPr lang="fr-FR" b="1" dirty="0" smtClean="0">
                <a:effectLst>
                  <a:glow rad="177800">
                    <a:schemeClr val="tx1"/>
                  </a:glow>
                </a:effectLst>
                <a:latin typeface="Arial" charset="0"/>
                <a:ea typeface="ＭＳ Ｐゴシック" charset="0"/>
              </a:rPr>
              <a:t>'</a:t>
            </a:r>
            <a:r>
              <a:rPr lang="en-US" b="1" dirty="0" smtClean="0">
                <a:effectLst>
                  <a:glow rad="177800">
                    <a:schemeClr val="tx1"/>
                  </a:glow>
                </a:effectLst>
                <a:latin typeface="Arial" charset="0"/>
                <a:ea typeface="ＭＳ Ｐゴシック" charset="0"/>
              </a:rPr>
              <a:t>s Word has opposite </a:t>
            </a:r>
            <a:r>
              <a:rPr lang="en-US" b="1" dirty="0" smtClean="0">
                <a:solidFill>
                  <a:srgbClr val="FFFF00"/>
                </a:solidFill>
                <a:effectLst>
                  <a:glow rad="177800">
                    <a:schemeClr val="tx1"/>
                  </a:glow>
                </a:effectLst>
                <a:latin typeface="Arial" charset="0"/>
                <a:ea typeface="ＭＳ Ｐゴシック" charset="0"/>
              </a:rPr>
              <a:t>affects</a:t>
            </a:r>
            <a:r>
              <a:rPr lang="en-US" b="1" dirty="0" smtClean="0">
                <a:effectLst>
                  <a:glow rad="177800">
                    <a:schemeClr val="tx1"/>
                  </a:glow>
                </a:effectLst>
                <a:latin typeface="Arial" charset="0"/>
                <a:ea typeface="ＭＳ Ｐゴシック" charset="0"/>
              </a:rPr>
              <a:t> for believers and unbelievers (Rev. 10).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6768012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383</a:t>
            </a:r>
            <a:endParaRPr lang="en-US" dirty="0">
              <a:solidFill>
                <a:srgbClr val="FFFFFF"/>
              </a:solidFill>
              <a:latin typeface="Arial"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smtClean="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a:t>
            </a:r>
            <a:r>
              <a:rPr lang="en-US" b="1" dirty="0" smtClean="0">
                <a:latin typeface="Arial" charset="0"/>
                <a:ea typeface="ＭＳ Ｐゴシック" charset="0"/>
                <a:cs typeface="ＭＳ Ｐゴシック" charset="0"/>
              </a:rPr>
              <a:t>God</a:t>
            </a:r>
            <a:r>
              <a:rPr lang="fr-FR"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866174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smtClean="0">
                <a:ea typeface="ＭＳ Ｐゴシック" charset="0"/>
              </a:rPr>
              <a:t>III. Heaven</a:t>
            </a:r>
            <a:r>
              <a:rPr lang="fr-FR" sz="4000" b="1" dirty="0" smtClean="0">
                <a:ea typeface="ＭＳ Ｐゴシック" charset="0"/>
              </a:rPr>
              <a:t>'</a:t>
            </a:r>
            <a:r>
              <a:rPr lang="en-US" sz="4000" b="1" dirty="0" smtClean="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77974680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solidFill>
            <a:srgbClr val="000000"/>
          </a:solidFill>
        </p:spPr>
        <p:txBody>
          <a:bodyPr vert="horz" lIns="91440" tIns="45720" rIns="91440" bIns="45720" rtlCol="0" anchor="t">
            <a:noAutofit/>
          </a:bodyPr>
          <a:lstStyle/>
          <a:p>
            <a:pPr>
              <a:spcBef>
                <a:spcPct val="20000"/>
              </a:spcBef>
              <a:buClr>
                <a:schemeClr val="accent1"/>
              </a:buClr>
              <a:buFont typeface="Wingdings" pitchFamily="2" charset="2"/>
            </a:pPr>
            <a:r>
              <a:rPr lang="en-US" b="1" dirty="0" smtClean="0">
                <a:solidFill>
                  <a:schemeClr val="bg1"/>
                </a:solidFill>
                <a:effectLst>
                  <a:glow rad="165100">
                    <a:schemeClr val="tx1"/>
                  </a:glow>
                </a:effectLst>
                <a:latin typeface="Arial"/>
                <a:ea typeface="+mn-ea"/>
                <a:cs typeface="Arial"/>
              </a:rPr>
              <a:t>Decision Time</a:t>
            </a:r>
            <a:endParaRPr lang="en-US" b="1" dirty="0">
              <a:solidFill>
                <a:schemeClr val="bg1"/>
              </a:solidFill>
              <a:effectLst>
                <a:glow rad="165100">
                  <a:schemeClr val="tx1"/>
                </a:glow>
              </a:effectLst>
              <a:latin typeface="Arial"/>
              <a:ea typeface="+mn-ea"/>
              <a:cs typeface="Arial"/>
            </a:endParaRPr>
          </a:p>
        </p:txBody>
      </p:sp>
      <p:sp>
        <p:nvSpPr>
          <p:cNvPr id="6" name="Content Placeholder 1"/>
          <p:cNvSpPr>
            <a:spLocks noGrp="1"/>
          </p:cNvSpPr>
          <p:nvPr>
            <p:ph idx="1"/>
          </p:nvPr>
        </p:nvSpPr>
        <p:spPr>
          <a:xfrm>
            <a:off x="327081" y="2694128"/>
            <a:ext cx="8826155" cy="3733292"/>
          </a:xfrm>
        </p:spPr>
        <p:txBody>
          <a:bodyPr anchor="t">
            <a:noAutofit/>
          </a:bodyPr>
          <a:lstStyle/>
          <a:p>
            <a:pPr marL="914400" indent="-914400">
              <a:buClr>
                <a:schemeClr val="bg1"/>
              </a:buClr>
              <a:buFont typeface="+mj-lt"/>
              <a:buAutoNum type="arabicPeriod"/>
              <a:tabLst>
                <a:tab pos="654050" algn="l"/>
              </a:tabLst>
            </a:pPr>
            <a:r>
              <a:rPr lang="en-US" sz="4800" b="1" dirty="0">
                <a:solidFill>
                  <a:schemeClr val="bg1"/>
                </a:solidFill>
                <a:effectLst>
                  <a:glow rad="165100">
                    <a:schemeClr val="tx1"/>
                  </a:glow>
                </a:effectLst>
                <a:latin typeface="Arial"/>
                <a:cs typeface="Arial"/>
              </a:rPr>
              <a:t>Will you choose </a:t>
            </a:r>
            <a:r>
              <a:rPr lang="en-US" sz="4800" b="1" dirty="0" smtClean="0">
                <a:solidFill>
                  <a:schemeClr val="bg1"/>
                </a:solidFill>
                <a:effectLst>
                  <a:glow rad="165100">
                    <a:schemeClr val="tx1"/>
                  </a:glow>
                </a:effectLst>
                <a:latin typeface="Arial"/>
                <a:cs typeface="Arial"/>
              </a:rPr>
              <a:t>Christ</a:t>
            </a:r>
            <a:r>
              <a:rPr lang="fr-FR" sz="4800" b="1" dirty="0" smtClean="0">
                <a:solidFill>
                  <a:schemeClr val="bg1"/>
                </a:solidFill>
                <a:effectLst>
                  <a:glow rad="165100">
                    <a:schemeClr val="tx1"/>
                  </a:glow>
                </a:effectLst>
                <a:latin typeface="Arial"/>
                <a:cs typeface="Arial"/>
              </a:rPr>
              <a:t>'</a:t>
            </a:r>
            <a:r>
              <a:rPr lang="en-US" sz="4800" b="1" dirty="0" smtClean="0">
                <a:solidFill>
                  <a:schemeClr val="bg1"/>
                </a:solidFill>
                <a:effectLst>
                  <a:glow rad="165100">
                    <a:schemeClr val="tx1"/>
                  </a:glow>
                </a:effectLst>
                <a:latin typeface="Arial"/>
                <a:cs typeface="Arial"/>
              </a:rPr>
              <a:t>s </a:t>
            </a:r>
            <a:r>
              <a:rPr lang="en-US" sz="4800" b="1" dirty="0">
                <a:solidFill>
                  <a:schemeClr val="bg1"/>
                </a:solidFill>
                <a:effectLst>
                  <a:glow rad="165100">
                    <a:schemeClr val="tx1"/>
                  </a:glow>
                </a:effectLst>
                <a:latin typeface="Arial"/>
                <a:cs typeface="Arial"/>
              </a:rPr>
              <a:t>grace over his </a:t>
            </a:r>
            <a:r>
              <a:rPr lang="en-US" sz="4800" b="1" dirty="0" smtClean="0">
                <a:solidFill>
                  <a:schemeClr val="bg1"/>
                </a:solidFill>
                <a:effectLst>
                  <a:glow rad="165100">
                    <a:schemeClr val="tx1"/>
                  </a:glow>
                </a:effectLst>
                <a:latin typeface="Arial"/>
                <a:cs typeface="Arial"/>
              </a:rPr>
              <a:t>judgment?</a:t>
            </a:r>
          </a:p>
          <a:p>
            <a:pPr marL="914400" indent="-914400">
              <a:buClr>
                <a:schemeClr val="bg1"/>
              </a:buClr>
              <a:buFont typeface="+mj-lt"/>
              <a:buAutoNum type="arabicPeriod"/>
              <a:tabLst>
                <a:tab pos="654050" algn="l"/>
              </a:tabLst>
            </a:pPr>
            <a:r>
              <a:rPr lang="en-US" sz="4800" b="1" dirty="0" smtClean="0">
                <a:solidFill>
                  <a:schemeClr val="bg1"/>
                </a:solidFill>
                <a:effectLst>
                  <a:glow rad="165100">
                    <a:schemeClr val="tx1"/>
                  </a:glow>
                </a:effectLst>
                <a:latin typeface="Arial"/>
                <a:cs typeface="Arial"/>
              </a:rPr>
              <a:t>Who can you help do the same?</a:t>
            </a:r>
            <a:endParaRPr lang="en-US" sz="4800" b="1" dirty="0">
              <a:solidFill>
                <a:schemeClr val="bg1"/>
              </a:solidFill>
              <a:effectLst>
                <a:glow rad="165100">
                  <a:schemeClr val="tx1"/>
                </a:glow>
              </a:effectLst>
              <a:latin typeface="Arial"/>
              <a:cs typeface="Arial"/>
            </a:endParaRPr>
          </a:p>
        </p:txBody>
      </p:sp>
    </p:spTree>
    <p:extLst>
      <p:ext uri="{BB962C8B-B14F-4D97-AF65-F5344CB8AC3E}">
        <p14:creationId xmlns:p14="http://schemas.microsoft.com/office/powerpoint/2010/main" val="11849325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0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05 The Emerald Thr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0"/>
            <a:ext cx="8577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372600" cy="838200"/>
          </a:xfrm>
          <a:effectLst>
            <a:outerShdw blurRad="63500" dist="35921" dir="2700000" algn="ctr" rotWithShape="0">
              <a:schemeClr val="tx2">
                <a:alpha val="74998"/>
              </a:schemeClr>
            </a:outerShdw>
          </a:effectLst>
        </p:spPr>
        <p:txBody>
          <a:bodyPr/>
          <a:lstStyle/>
          <a:p>
            <a:pPr>
              <a:defRPr/>
            </a:pPr>
            <a:r>
              <a:rPr lang="en-US" b="1" dirty="0">
                <a:ea typeface="ＭＳ Ｐゴシック" charset="0"/>
              </a:rPr>
              <a:t>The Four Living Creatures (4:6)</a:t>
            </a:r>
          </a:p>
        </p:txBody>
      </p:sp>
    </p:spTree>
    <p:extLst>
      <p:ext uri="{BB962C8B-B14F-4D97-AF65-F5344CB8AC3E}">
        <p14:creationId xmlns:p14="http://schemas.microsoft.com/office/powerpoint/2010/main" val="103347512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Get this presentation for free!</a:t>
            </a:r>
            <a:endParaRPr lang="en-US" sz="1400" b="1" smtClean="0">
              <a:solidFill>
                <a:srgbClr val="FFFFFF"/>
              </a:solidFill>
              <a:latin typeface="Arial" charset="0"/>
              <a:cs typeface="Arial" charset="0"/>
            </a:endParaRPr>
          </a:p>
        </p:txBody>
      </p:sp>
    </p:spTree>
    <p:extLst>
      <p:ext uri="{BB962C8B-B14F-4D97-AF65-F5344CB8AC3E}">
        <p14:creationId xmlns:p14="http://schemas.microsoft.com/office/powerpoint/2010/main" val="98695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08 The Four Horsem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413" y="0"/>
            <a:ext cx="8783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979613" y="4603750"/>
            <a:ext cx="5407025" cy="830263"/>
          </a:xfrm>
          <a:ln>
            <a:miter lim="800000"/>
            <a:headEnd/>
            <a:tailEnd/>
          </a:ln>
        </p:spPr>
        <p:txBody>
          <a:bodyPr wrap="none">
            <a:spAutoFit/>
          </a:bodyPr>
          <a:lstStyle/>
          <a:p>
            <a:pPr algn="l" eaLnBrk="1" hangingPunct="1">
              <a:defRPr/>
            </a:pPr>
            <a:r>
              <a:rPr lang="en-US"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rPr>
              <a:t>The Seals (Rev. 6)</a:t>
            </a:r>
          </a:p>
        </p:txBody>
      </p:sp>
    </p:spTree>
    <p:extLst>
      <p:ext uri="{BB962C8B-B14F-4D97-AF65-F5344CB8AC3E}">
        <p14:creationId xmlns:p14="http://schemas.microsoft.com/office/powerpoint/2010/main" val="100215805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3149</TotalTime>
  <Words>5080</Words>
  <Application>Microsoft Macintosh PowerPoint</Application>
  <PresentationFormat>On-screen Show (4:3)</PresentationFormat>
  <Paragraphs>422</Paragraphs>
  <Slides>81</Slides>
  <Notes>63</Notes>
  <HiddenSlides>0</HiddenSlides>
  <MMClips>0</MMClips>
  <ScaleCrop>false</ScaleCrop>
  <HeadingPairs>
    <vt:vector size="4" baseType="variant">
      <vt:variant>
        <vt:lpstr>Theme</vt:lpstr>
      </vt:variant>
      <vt:variant>
        <vt:i4>21</vt:i4>
      </vt:variant>
      <vt:variant>
        <vt:lpstr>Slide Titles</vt:lpstr>
      </vt:variant>
      <vt:variant>
        <vt:i4>81</vt:i4>
      </vt:variant>
    </vt:vector>
  </HeadingPairs>
  <TitlesOfParts>
    <vt:vector size="102" baseType="lpstr">
      <vt:lpstr>1_Blank Presentation</vt:lpstr>
      <vt:lpstr>ANGLES</vt:lpstr>
      <vt:lpstr>11_Blank Presentation</vt:lpstr>
      <vt:lpstr>3_Office Theme</vt:lpstr>
      <vt:lpstr>Crumple</vt:lpstr>
      <vt:lpstr>Blank Presentation</vt:lpstr>
      <vt:lpstr>8_Blank Presentation</vt:lpstr>
      <vt:lpstr>Default Design</vt:lpstr>
      <vt:lpstr>38_Blank Presentation</vt:lpstr>
      <vt:lpstr>untitled 1</vt:lpstr>
      <vt:lpstr>2_Blank Presentation</vt:lpstr>
      <vt:lpstr>3_Blank Presentation</vt:lpstr>
      <vt:lpstr>4_Office Theme</vt:lpstr>
      <vt:lpstr>Hardcover</vt:lpstr>
      <vt:lpstr>預設簡報設計</vt:lpstr>
      <vt:lpstr>1_Mountain</vt:lpstr>
      <vt:lpstr>Beam</vt:lpstr>
      <vt:lpstr>5_Default Design</vt:lpstr>
      <vt:lpstr>21_Blank Presentation</vt:lpstr>
      <vt:lpstr>Mountain</vt:lpstr>
      <vt:lpstr>51_Blank Presentation</vt:lpstr>
      <vt:lpstr>The Grace Witnesses  (Rev. 10–11)</vt:lpstr>
      <vt:lpstr>Left Behind</vt:lpstr>
      <vt:lpstr>Grace Means Not Being Left Behind</vt:lpstr>
      <vt:lpstr>John at Patmos (1:9)</vt:lpstr>
      <vt:lpstr>John Turning (1:12)</vt:lpstr>
      <vt:lpstr>Christ Among the Lamp Stands (1:12-16)</vt:lpstr>
      <vt:lpstr>"I saw a door opened…" (4:1)</vt:lpstr>
      <vt:lpstr>The Four Living Creatures (4:6)</vt:lpstr>
      <vt:lpstr>The Seals (Rev. 6)</vt:lpstr>
      <vt:lpstr>Seal #5: Martyrs Assured under the Altar (6:9-11)</vt:lpstr>
      <vt:lpstr>144,000 Jews Sealed (7:3)</vt:lpstr>
      <vt:lpstr>Redeemed "from every tribe, nation, language and people" (5:9; 7:9)</vt:lpstr>
      <vt:lpstr>Chronology of Revelation</vt:lpstr>
      <vt:lpstr>Seven Trumpet Judgments (8:6–11:19)</vt:lpstr>
      <vt:lpstr>Trumpet Judgments (Rev. 8–9)</vt:lpstr>
      <vt:lpstr>Angels will still minister God's grace!</vt:lpstr>
      <vt:lpstr>"Unveiling"</vt:lpstr>
      <vt:lpstr>PowerPoint Presentation</vt:lpstr>
      <vt:lpstr>I. Jesus will show God's Word has opposite affects for believers and unbelievers (Rev. 10). </vt:lpstr>
      <vt:lpstr>Another Mighty Angel (5:2)</vt:lpstr>
      <vt:lpstr>"Then I saw another mighty angel coming down from heaven, surrounded by a cloud, with a rainbow over his head. His face shone like the sun, and his feet were like pillars of fire"  (10:1 NLT)</vt:lpstr>
      <vt:lpstr>"And in his hand was a small scroll that had been opened. He stood with his right foot on the sea and his left foot on the land.  3And he gave a great shout like the roar of a lion. And when he shouted, the seven thunders answered"  (10:2-3 NLT).</vt:lpstr>
      <vt:lpstr>The 7 Thunders (10:4)</vt:lpstr>
      <vt:lpstr>Warning (10:5-7)</vt:lpstr>
      <vt:lpstr>Jesus Wins!</vt:lpstr>
      <vt:lpstr>Revelation 5:5</vt:lpstr>
      <vt:lpstr>PowerPoint Presentation</vt:lpstr>
      <vt:lpstr>The Little Scroll (10:8-11)</vt:lpstr>
      <vt:lpstr>The Bible as bread and milk</vt:lpstr>
      <vt:lpstr>The Bible as meat and honey</vt:lpstr>
      <vt:lpstr>The Little Scroll (10:8)</vt:lpstr>
      <vt:lpstr>God's Mysterious Plan</vt:lpstr>
      <vt:lpstr>"Prophesy Again"</vt:lpstr>
      <vt:lpstr>Redeemed "from every tribe, nation, language and people" (5:9; 7:9)</vt:lpstr>
      <vt:lpstr>I. Jesus will show God's Word has opposite affects for believers and unbelievers (Rev. 10). </vt:lpstr>
      <vt:lpstr>II. Two witnesses will show God's protection for believers and wrath for unbelievers (11:1-14). </vt:lpstr>
      <vt:lpstr>The Temple (11:1-2)</vt:lpstr>
      <vt:lpstr>A Rebuilt Temple!</vt:lpstr>
      <vt:lpstr>Chronology of the 70th "Week"</vt:lpstr>
      <vt:lpstr>The Temple (11:1-13)</vt:lpstr>
      <vt:lpstr>Revelation 11</vt:lpstr>
      <vt:lpstr>11:1 Measure</vt:lpstr>
      <vt:lpstr>A Measuring Rod for Jerusalem (Zech. 2:1-4 NLT)</vt:lpstr>
      <vt:lpstr>11:1 Temple</vt:lpstr>
      <vt:lpstr>11:1 Altar</vt:lpstr>
      <vt:lpstr>The Tabernacle</vt:lpstr>
      <vt:lpstr>Solomon's Temple</vt:lpstr>
      <vt:lpstr>Temple Dimensions</vt:lpstr>
      <vt:lpstr>11:2 Gentiles</vt:lpstr>
      <vt:lpstr>11:2 Holy City</vt:lpstr>
      <vt:lpstr>11:2 Forty-Two Months</vt:lpstr>
      <vt:lpstr>"To spiritualize Revelation 11:1–2 and make the temple refer to the church creates a number of serious problems. </vt:lpstr>
      <vt:lpstr>The Two Witnesses (11:3 NLT)</vt:lpstr>
      <vt:lpstr>11:3 Two Witnesses</vt:lpstr>
      <vt:lpstr>Olive Trees (11:4)</vt:lpstr>
      <vt:lpstr>The Lamp &amp; Olive Trees (Zech. 4:1-14)</vt:lpstr>
      <vt:lpstr>"Don't mess with us!"</vt:lpstr>
      <vt:lpstr>The Beast Attacks (11:7 NLT)</vt:lpstr>
      <vt:lpstr>Two Witnesses Killed (11:8-9 NLT)</vt:lpstr>
      <vt:lpstr>11:8 Great City</vt:lpstr>
      <vt:lpstr>11:11-12 Resurrect Two Witnesses</vt:lpstr>
      <vt:lpstr>Two Witnesses Ascend (11:11-12 NLT)</vt:lpstr>
      <vt:lpstr>Two Witnesses Taken to Heaven (11:11)</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The 7th Trumpet (11:15-18)</vt:lpstr>
      <vt:lpstr>"The twenty-four elders sitting on their thrones before God fell with their faces to the ground and worshiped him" (11:16 NLT).</vt:lpstr>
      <vt:lpstr>PowerPoint Presentation</vt:lpstr>
      <vt:lpstr>Heaven's Temple (11:19a)</vt:lpstr>
      <vt:lpstr>The Ark (11:19b)</vt:lpstr>
      <vt:lpstr>Lightning &amp; Hail (11:19c)</vt:lpstr>
      <vt:lpstr>PowerPoint Presentation</vt:lpstr>
      <vt:lpstr>PowerPoint Presentation</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Decision Time</vt:lpstr>
      <vt:lpstr>PowerPoint Presentation</vt:lpstr>
      <vt:lpstr>Jesus Wins!</vt:lpstr>
      <vt:lpstr>NT Sermons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77</cp:revision>
  <dcterms:created xsi:type="dcterms:W3CDTF">2012-06-24T13:40:49Z</dcterms:created>
  <dcterms:modified xsi:type="dcterms:W3CDTF">2017-06-08T23:54:27Z</dcterms:modified>
</cp:coreProperties>
</file>